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rimo" panose="020B0604020202020204" charset="0"/>
      <p:regular r:id="rId27"/>
    </p:embeddedFont>
    <p:embeddedFont>
      <p:font typeface="Calibri" panose="020F0502020204030204" pitchFamily="34" charset="0"/>
      <p:regular r:id="rId28"/>
      <p:bold r:id="rId29"/>
      <p:italic r:id="rId30"/>
      <p:boldItalic r:id="rId31"/>
    </p:embeddedFont>
    <p:embeddedFont>
      <p:font typeface="TAN Mon Cheri" panose="020B0604020202020204" charset="0"/>
      <p:regular r:id="rId32"/>
    </p:embeddedFont>
    <p:embeddedFont>
      <p:font typeface="TT Commons Pro" panose="020B0604020202020204" charset="0"/>
      <p:regular r:id="rId33"/>
    </p:embeddedFont>
    <p:embeddedFont>
      <p:font typeface="TT Commons Pro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7" d="100"/>
          <a:sy n="37" d="100"/>
        </p:scale>
        <p:origin x="106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01" b="801"/>
          <a:stretch>
            <a:fillRect/>
          </a:stretch>
        </p:blipFill>
        <p:spPr>
          <a:xfrm rot="337666">
            <a:off x="-869680" y="290430"/>
            <a:ext cx="18748509" cy="15081145"/>
          </a:xfrm>
          <a:prstGeom prst="rect">
            <a:avLst/>
          </a:prstGeom>
        </p:spPr>
      </p:pic>
      <p:sp>
        <p:nvSpPr>
          <p:cNvPr id="3" name="TextBox 3"/>
          <p:cNvSpPr txBox="1"/>
          <p:nvPr/>
        </p:nvSpPr>
        <p:spPr>
          <a:xfrm>
            <a:off x="1028700" y="3127074"/>
            <a:ext cx="16230600" cy="2971798"/>
          </a:xfrm>
          <a:prstGeom prst="rect">
            <a:avLst/>
          </a:prstGeom>
        </p:spPr>
        <p:txBody>
          <a:bodyPr lIns="0" tIns="0" rIns="0" bIns="0" rtlCol="0" anchor="t">
            <a:spAutoFit/>
          </a:bodyPr>
          <a:lstStyle/>
          <a:p>
            <a:pPr>
              <a:lnSpc>
                <a:spcPts val="12000"/>
              </a:lnSpc>
            </a:pPr>
            <a:r>
              <a:rPr lang="en-US" sz="8000">
                <a:solidFill>
                  <a:srgbClr val="000000"/>
                </a:solidFill>
                <a:latin typeface="TAN Mon Cheri"/>
              </a:rPr>
              <a:t>PASSWORD STRENGTH CLASSIFICATION</a:t>
            </a:r>
          </a:p>
        </p:txBody>
      </p:sp>
      <p:pic>
        <p:nvPicPr>
          <p:cNvPr id="4" name="Picture 4"/>
          <p:cNvPicPr>
            <a:picLocks noChangeAspect="1"/>
          </p:cNvPicPr>
          <p:nvPr/>
        </p:nvPicPr>
        <p:blipFill>
          <a:blip r:embed="rId3"/>
          <a:srcRect/>
          <a:stretch>
            <a:fillRect/>
          </a:stretch>
        </p:blipFill>
        <p:spPr>
          <a:xfrm>
            <a:off x="1028700" y="489883"/>
            <a:ext cx="4291799" cy="1324629"/>
          </a:xfrm>
          <a:prstGeom prst="rect">
            <a:avLst/>
          </a:prstGeom>
        </p:spPr>
      </p:pic>
      <p:sp>
        <p:nvSpPr>
          <p:cNvPr id="5" name="TextBox 5"/>
          <p:cNvSpPr txBox="1"/>
          <p:nvPr/>
        </p:nvSpPr>
        <p:spPr>
          <a:xfrm>
            <a:off x="1028700" y="6820484"/>
            <a:ext cx="6759286" cy="2470420"/>
          </a:xfrm>
          <a:prstGeom prst="rect">
            <a:avLst/>
          </a:prstGeom>
        </p:spPr>
        <p:txBody>
          <a:bodyPr lIns="0" tIns="0" rIns="0" bIns="0" rtlCol="0" anchor="t">
            <a:spAutoFit/>
          </a:bodyPr>
          <a:lstStyle/>
          <a:p>
            <a:pPr>
              <a:lnSpc>
                <a:spcPts val="3860"/>
              </a:lnSpc>
            </a:pPr>
            <a:r>
              <a:rPr lang="en-US" sz="2757" dirty="0">
                <a:solidFill>
                  <a:srgbClr val="000000"/>
                </a:solidFill>
                <a:latin typeface="TT Commons Pro Bold"/>
              </a:rPr>
              <a:t>Submitted By: </a:t>
            </a:r>
          </a:p>
          <a:p>
            <a:pPr>
              <a:lnSpc>
                <a:spcPts val="3860"/>
              </a:lnSpc>
            </a:pPr>
            <a:r>
              <a:rPr lang="en-US" sz="2800" dirty="0">
                <a:solidFill>
                  <a:srgbClr val="000000"/>
                </a:solidFill>
              </a:rPr>
              <a:t>Abhay Chaudhary -19BCE7290</a:t>
            </a:r>
          </a:p>
          <a:p>
            <a:pPr>
              <a:lnSpc>
                <a:spcPts val="3860"/>
              </a:lnSpc>
            </a:pPr>
            <a:r>
              <a:rPr lang="en-US" sz="2800" dirty="0">
                <a:solidFill>
                  <a:srgbClr val="000000"/>
                </a:solidFill>
              </a:rPr>
              <a:t>Mohammed Habeeb -19BCE7583</a:t>
            </a:r>
          </a:p>
          <a:p>
            <a:pPr>
              <a:lnSpc>
                <a:spcPts val="3860"/>
              </a:lnSpc>
            </a:pPr>
            <a:r>
              <a:rPr lang="en-US" sz="2800" dirty="0" err="1">
                <a:solidFill>
                  <a:srgbClr val="000000"/>
                </a:solidFill>
              </a:rPr>
              <a:t>Motiki</a:t>
            </a:r>
            <a:r>
              <a:rPr lang="en-US" sz="2800" dirty="0">
                <a:solidFill>
                  <a:srgbClr val="000000"/>
                </a:solidFill>
              </a:rPr>
              <a:t> Pavan Anudeep -19BCD7067</a:t>
            </a:r>
          </a:p>
          <a:p>
            <a:pPr marL="0" lvl="0" indent="0" algn="l">
              <a:lnSpc>
                <a:spcPts val="3860"/>
              </a:lnSpc>
              <a:spcBef>
                <a:spcPct val="0"/>
              </a:spcBef>
            </a:pPr>
            <a:r>
              <a:rPr lang="en-US" sz="2800" dirty="0" err="1">
                <a:solidFill>
                  <a:srgbClr val="000000"/>
                </a:solidFill>
              </a:rPr>
              <a:t>Anagani</a:t>
            </a:r>
            <a:r>
              <a:rPr lang="en-US" sz="2800" dirty="0">
                <a:solidFill>
                  <a:srgbClr val="000000"/>
                </a:solidFill>
              </a:rPr>
              <a:t> Pavan Krishna -19BCD7209</a:t>
            </a:r>
          </a:p>
        </p:txBody>
      </p:sp>
      <p:sp>
        <p:nvSpPr>
          <p:cNvPr id="6" name="TextBox 6"/>
          <p:cNvSpPr txBox="1"/>
          <p:nvPr/>
        </p:nvSpPr>
        <p:spPr>
          <a:xfrm>
            <a:off x="8175601" y="949325"/>
            <a:ext cx="2865831" cy="428625"/>
          </a:xfrm>
          <a:prstGeom prst="rect">
            <a:avLst/>
          </a:prstGeom>
        </p:spPr>
        <p:txBody>
          <a:bodyPr lIns="0" tIns="0" rIns="0" bIns="0" rtlCol="0" anchor="t">
            <a:spAutoFit/>
          </a:bodyPr>
          <a:lstStyle/>
          <a:p>
            <a:pPr>
              <a:lnSpc>
                <a:spcPts val="3499"/>
              </a:lnSpc>
            </a:pPr>
            <a:r>
              <a:rPr lang="en-US" sz="2499">
                <a:solidFill>
                  <a:srgbClr val="000000"/>
                </a:solidFill>
                <a:latin typeface="TT Commons Pro"/>
              </a:rPr>
              <a:t>December 17, 2021</a:t>
            </a:r>
          </a:p>
        </p:txBody>
      </p:sp>
      <p:sp>
        <p:nvSpPr>
          <p:cNvPr id="7" name="TextBox 7"/>
          <p:cNvSpPr txBox="1"/>
          <p:nvPr/>
        </p:nvSpPr>
        <p:spPr>
          <a:xfrm>
            <a:off x="12982214" y="949325"/>
            <a:ext cx="3802205" cy="428625"/>
          </a:xfrm>
          <a:prstGeom prst="rect">
            <a:avLst/>
          </a:prstGeom>
        </p:spPr>
        <p:txBody>
          <a:bodyPr lIns="0" tIns="0" rIns="0" bIns="0" rtlCol="0" anchor="t">
            <a:spAutoFit/>
          </a:bodyPr>
          <a:lstStyle/>
          <a:p>
            <a:pPr>
              <a:lnSpc>
                <a:spcPts val="3499"/>
              </a:lnSpc>
            </a:pPr>
            <a:r>
              <a:rPr lang="en-US" sz="2499">
                <a:solidFill>
                  <a:srgbClr val="000000"/>
                </a:solidFill>
                <a:latin typeface="TT Commons Pro"/>
              </a:rPr>
              <a:t>MS Teams</a:t>
            </a:r>
          </a:p>
        </p:txBody>
      </p:sp>
      <p:grpSp>
        <p:nvGrpSpPr>
          <p:cNvPr id="8" name="Group 8"/>
          <p:cNvGrpSpPr/>
          <p:nvPr/>
        </p:nvGrpSpPr>
        <p:grpSpPr>
          <a:xfrm>
            <a:off x="12982214" y="7578026"/>
            <a:ext cx="3802205" cy="1011890"/>
            <a:chOff x="0" y="-47625"/>
            <a:chExt cx="5069606" cy="1349187"/>
          </a:xfrm>
        </p:grpSpPr>
        <p:sp>
          <p:nvSpPr>
            <p:cNvPr id="9" name="TextBox 9"/>
            <p:cNvSpPr txBox="1"/>
            <p:nvPr/>
          </p:nvSpPr>
          <p:spPr>
            <a:xfrm>
              <a:off x="0" y="-47625"/>
              <a:ext cx="5069606" cy="555625"/>
            </a:xfrm>
            <a:prstGeom prst="rect">
              <a:avLst/>
            </a:prstGeom>
          </p:spPr>
          <p:txBody>
            <a:bodyPr lIns="0" tIns="0" rIns="0" bIns="0" rtlCol="0" anchor="t">
              <a:spAutoFit/>
            </a:bodyPr>
            <a:lstStyle/>
            <a:p>
              <a:pPr>
                <a:lnSpc>
                  <a:spcPts val="3499"/>
                </a:lnSpc>
              </a:pPr>
              <a:r>
                <a:rPr lang="en-US" sz="2499">
                  <a:solidFill>
                    <a:srgbClr val="000000"/>
                  </a:solidFill>
                  <a:latin typeface="TT Commons Pro Bold"/>
                </a:rPr>
                <a:t>Under the Guidance of</a:t>
              </a:r>
            </a:p>
          </p:txBody>
        </p:sp>
        <p:sp>
          <p:nvSpPr>
            <p:cNvPr id="10" name="TextBox 10"/>
            <p:cNvSpPr txBox="1"/>
            <p:nvPr/>
          </p:nvSpPr>
          <p:spPr>
            <a:xfrm>
              <a:off x="0" y="770647"/>
              <a:ext cx="5069606" cy="530915"/>
            </a:xfrm>
            <a:prstGeom prst="rect">
              <a:avLst/>
            </a:prstGeom>
          </p:spPr>
          <p:txBody>
            <a:bodyPr lIns="0" tIns="0" rIns="0" bIns="0" rtlCol="0" anchor="t">
              <a:spAutoFit/>
            </a:bodyPr>
            <a:lstStyle/>
            <a:p>
              <a:pPr>
                <a:lnSpc>
                  <a:spcPts val="3499"/>
                </a:lnSpc>
              </a:pPr>
              <a:r>
                <a:rPr lang="en-US" sz="2000" dirty="0">
                  <a:solidFill>
                    <a:srgbClr val="000000"/>
                  </a:solidFill>
                  <a:latin typeface="TT Commons Pro"/>
                </a:rPr>
                <a:t>Dr Gopikrishnan 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TextBox 2"/>
          <p:cNvSpPr txBox="1"/>
          <p:nvPr/>
        </p:nvSpPr>
        <p:spPr>
          <a:xfrm>
            <a:off x="2911396" y="2977469"/>
            <a:ext cx="10232522" cy="512383"/>
          </a:xfrm>
          <a:prstGeom prst="rect">
            <a:avLst/>
          </a:prstGeom>
        </p:spPr>
        <p:txBody>
          <a:bodyPr lIns="0" tIns="0" rIns="0" bIns="0" rtlCol="0" anchor="t">
            <a:spAutoFit/>
          </a:bodyPr>
          <a:lstStyle/>
          <a:p>
            <a:pPr marL="0" lvl="0" indent="0" algn="l">
              <a:lnSpc>
                <a:spcPts val="4034"/>
              </a:lnSpc>
              <a:spcBef>
                <a:spcPct val="0"/>
              </a:spcBef>
            </a:pPr>
            <a:r>
              <a:rPr lang="en-US" sz="3362">
                <a:solidFill>
                  <a:srgbClr val="000000"/>
                </a:solidFill>
                <a:latin typeface="TT Commons Pro"/>
              </a:rPr>
              <a:t>Support Vector Machine (both linear and radial kernels</a:t>
            </a:r>
          </a:p>
        </p:txBody>
      </p:sp>
      <p:sp>
        <p:nvSpPr>
          <p:cNvPr id="3" name="TextBox 3"/>
          <p:cNvSpPr txBox="1"/>
          <p:nvPr/>
        </p:nvSpPr>
        <p:spPr>
          <a:xfrm>
            <a:off x="2911396" y="6861975"/>
            <a:ext cx="10232522" cy="512383"/>
          </a:xfrm>
          <a:prstGeom prst="rect">
            <a:avLst/>
          </a:prstGeom>
        </p:spPr>
        <p:txBody>
          <a:bodyPr lIns="0" tIns="0" rIns="0" bIns="0" rtlCol="0" anchor="t">
            <a:spAutoFit/>
          </a:bodyPr>
          <a:lstStyle/>
          <a:p>
            <a:pPr marL="0" lvl="0" indent="0" algn="l">
              <a:lnSpc>
                <a:spcPts val="4034"/>
              </a:lnSpc>
              <a:spcBef>
                <a:spcPct val="0"/>
              </a:spcBef>
            </a:pPr>
            <a:r>
              <a:rPr lang="en-US" sz="3362">
                <a:solidFill>
                  <a:srgbClr val="000000"/>
                </a:solidFill>
                <a:latin typeface="TT Commons Pro"/>
              </a:rPr>
              <a:t>Random Forest</a:t>
            </a:r>
          </a:p>
        </p:txBody>
      </p:sp>
      <p:sp>
        <p:nvSpPr>
          <p:cNvPr id="4" name="TextBox 4"/>
          <p:cNvSpPr txBox="1"/>
          <p:nvPr/>
        </p:nvSpPr>
        <p:spPr>
          <a:xfrm>
            <a:off x="2911396" y="4919722"/>
            <a:ext cx="10232522" cy="512383"/>
          </a:xfrm>
          <a:prstGeom prst="rect">
            <a:avLst/>
          </a:prstGeom>
        </p:spPr>
        <p:txBody>
          <a:bodyPr lIns="0" tIns="0" rIns="0" bIns="0" rtlCol="0" anchor="t">
            <a:spAutoFit/>
          </a:bodyPr>
          <a:lstStyle/>
          <a:p>
            <a:pPr marL="0" lvl="0" indent="0" algn="l">
              <a:lnSpc>
                <a:spcPts val="4034"/>
              </a:lnSpc>
              <a:spcBef>
                <a:spcPct val="0"/>
              </a:spcBef>
            </a:pPr>
            <a:r>
              <a:rPr lang="en-US" sz="3362">
                <a:solidFill>
                  <a:srgbClr val="000000"/>
                </a:solidFill>
                <a:latin typeface="TT Commons Pro"/>
              </a:rPr>
              <a:t>Naïve Bayes Classifier</a:t>
            </a:r>
          </a:p>
        </p:txBody>
      </p:sp>
      <p:sp>
        <p:nvSpPr>
          <p:cNvPr id="5" name="TextBox 5"/>
          <p:cNvSpPr txBox="1"/>
          <p:nvPr/>
        </p:nvSpPr>
        <p:spPr>
          <a:xfrm>
            <a:off x="1028700" y="633505"/>
            <a:ext cx="6386467" cy="1015365"/>
          </a:xfrm>
          <a:prstGeom prst="rect">
            <a:avLst/>
          </a:prstGeom>
        </p:spPr>
        <p:txBody>
          <a:bodyPr lIns="0" tIns="0" rIns="0" bIns="0" rtlCol="0" anchor="t">
            <a:spAutoFit/>
          </a:bodyPr>
          <a:lstStyle/>
          <a:p>
            <a:pPr>
              <a:lnSpc>
                <a:spcPts val="8400"/>
              </a:lnSpc>
            </a:pPr>
            <a:r>
              <a:rPr lang="en-US" sz="5600">
                <a:solidFill>
                  <a:srgbClr val="000000"/>
                </a:solidFill>
                <a:latin typeface="TAN Mon Cheri"/>
              </a:rPr>
              <a:t>ML MODELS</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2423337"/>
            <a:ext cx="1490993" cy="1490993"/>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4430417"/>
            <a:ext cx="1490993" cy="1490993"/>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372670"/>
            <a:ext cx="1490993" cy="14909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TextBox 2"/>
          <p:cNvSpPr txBox="1"/>
          <p:nvPr/>
        </p:nvSpPr>
        <p:spPr>
          <a:xfrm>
            <a:off x="3048000" y="788392"/>
            <a:ext cx="12192000" cy="8710216"/>
          </a:xfrm>
          <a:prstGeom prst="rect">
            <a:avLst/>
          </a:prstGeom>
        </p:spPr>
        <p:txBody>
          <a:bodyPr lIns="0" tIns="0" rIns="0" bIns="0" rtlCol="0" anchor="t">
            <a:spAutoFit/>
          </a:bodyPr>
          <a:lstStyle/>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r>
              <a:rPr lang="en-US" sz="3362">
                <a:solidFill>
                  <a:srgbClr val="000000"/>
                </a:solidFill>
                <a:latin typeface="TT Commons Pro"/>
              </a:rPr>
              <a:t>Fig:  Basic Analysis from Dataset- Length vs Strength of the Password</a:t>
            </a:r>
          </a:p>
        </p:txBody>
      </p:sp>
      <p:pic>
        <p:nvPicPr>
          <p:cNvPr id="3" name="Picture 3"/>
          <p:cNvPicPr>
            <a:picLocks noChangeAspect="1"/>
          </p:cNvPicPr>
          <p:nvPr/>
        </p:nvPicPr>
        <p:blipFill>
          <a:blip r:embed="rId2"/>
          <a:srcRect/>
          <a:stretch>
            <a:fillRect/>
          </a:stretch>
        </p:blipFill>
        <p:spPr>
          <a:xfrm>
            <a:off x="4526526" y="1351983"/>
            <a:ext cx="9234947" cy="66563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TextBox 2"/>
          <p:cNvSpPr txBox="1"/>
          <p:nvPr/>
        </p:nvSpPr>
        <p:spPr>
          <a:xfrm>
            <a:off x="1494532" y="788392"/>
            <a:ext cx="15298936" cy="9734947"/>
          </a:xfrm>
          <a:prstGeom prst="rect">
            <a:avLst/>
          </a:prstGeom>
        </p:spPr>
        <p:txBody>
          <a:bodyPr lIns="0" tIns="0" rIns="0" bIns="0" rtlCol="0" anchor="t">
            <a:spAutoFit/>
          </a:bodyPr>
          <a:lstStyle/>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r>
              <a:rPr lang="en-US" sz="3362">
                <a:solidFill>
                  <a:srgbClr val="000000"/>
                </a:solidFill>
                <a:latin typeface="TT Commons Pro"/>
              </a:rPr>
              <a:t>Fig:  Basic Analysis from Dataset - No. of Number Characters vs Strength of the Password</a:t>
            </a:r>
          </a:p>
          <a:p>
            <a:pPr algn="ctr">
              <a:lnSpc>
                <a:spcPts val="4034"/>
              </a:lnSpc>
              <a:spcBef>
                <a:spcPct val="0"/>
              </a:spcBef>
            </a:pPr>
            <a:endParaRPr lang="en-US" sz="3362">
              <a:solidFill>
                <a:srgbClr val="000000"/>
              </a:solidFill>
              <a:latin typeface="TT Commons Pro"/>
            </a:endParaRPr>
          </a:p>
          <a:p>
            <a:pPr algn="ctr">
              <a:lnSpc>
                <a:spcPts val="4034"/>
              </a:lnSpc>
              <a:spcBef>
                <a:spcPct val="0"/>
              </a:spcBef>
            </a:pPr>
            <a:endParaRPr lang="en-US" sz="3362">
              <a:solidFill>
                <a:srgbClr val="000000"/>
              </a:solidFill>
              <a:latin typeface="TT Commons Pro"/>
            </a:endParaRPr>
          </a:p>
        </p:txBody>
      </p:sp>
      <p:pic>
        <p:nvPicPr>
          <p:cNvPr id="3" name="Picture 3"/>
          <p:cNvPicPr>
            <a:picLocks noChangeAspect="1"/>
          </p:cNvPicPr>
          <p:nvPr/>
        </p:nvPicPr>
        <p:blipFill>
          <a:blip r:embed="rId2"/>
          <a:srcRect/>
          <a:stretch>
            <a:fillRect/>
          </a:stretch>
        </p:blipFill>
        <p:spPr>
          <a:xfrm>
            <a:off x="4439079" y="1028700"/>
            <a:ext cx="9409842" cy="68983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TextBox 2"/>
          <p:cNvSpPr txBox="1"/>
          <p:nvPr/>
        </p:nvSpPr>
        <p:spPr>
          <a:xfrm>
            <a:off x="1105148" y="788392"/>
            <a:ext cx="16077705" cy="10247313"/>
          </a:xfrm>
          <a:prstGeom prst="rect">
            <a:avLst/>
          </a:prstGeom>
        </p:spPr>
        <p:txBody>
          <a:bodyPr lIns="0" tIns="0" rIns="0" bIns="0" rtlCol="0" anchor="t">
            <a:spAutoFit/>
          </a:bodyPr>
          <a:lstStyle/>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r>
              <a:rPr lang="en-US" sz="3362">
                <a:solidFill>
                  <a:srgbClr val="000000"/>
                </a:solidFill>
                <a:latin typeface="TT Commons Pro"/>
              </a:rPr>
              <a:t>Fig:  Basic Analysis from Dataset – Number of Special Characters vs Strength of the Password</a:t>
            </a:r>
          </a:p>
          <a:p>
            <a:pPr algn="ctr">
              <a:lnSpc>
                <a:spcPts val="4034"/>
              </a:lnSpc>
              <a:spcBef>
                <a:spcPct val="0"/>
              </a:spcBef>
            </a:pPr>
            <a:endParaRPr lang="en-US" sz="3362">
              <a:solidFill>
                <a:srgbClr val="000000"/>
              </a:solidFill>
              <a:latin typeface="TT Commons Pro"/>
            </a:endParaRPr>
          </a:p>
          <a:p>
            <a:pPr algn="ctr">
              <a:lnSpc>
                <a:spcPts val="4034"/>
              </a:lnSpc>
              <a:spcBef>
                <a:spcPct val="0"/>
              </a:spcBef>
            </a:pPr>
            <a:endParaRPr lang="en-US" sz="3362">
              <a:solidFill>
                <a:srgbClr val="000000"/>
              </a:solidFill>
              <a:latin typeface="TT Commons Pro"/>
            </a:endParaRPr>
          </a:p>
          <a:p>
            <a:pPr algn="ctr">
              <a:lnSpc>
                <a:spcPts val="4034"/>
              </a:lnSpc>
              <a:spcBef>
                <a:spcPct val="0"/>
              </a:spcBef>
            </a:pPr>
            <a:endParaRPr lang="en-US" sz="3362">
              <a:solidFill>
                <a:srgbClr val="000000"/>
              </a:solidFill>
              <a:latin typeface="TT Commons Pro"/>
            </a:endParaRPr>
          </a:p>
        </p:txBody>
      </p:sp>
      <p:pic>
        <p:nvPicPr>
          <p:cNvPr id="3" name="Picture 3"/>
          <p:cNvPicPr>
            <a:picLocks noChangeAspect="1"/>
          </p:cNvPicPr>
          <p:nvPr/>
        </p:nvPicPr>
        <p:blipFill>
          <a:blip r:embed="rId2"/>
          <a:srcRect/>
          <a:stretch>
            <a:fillRect/>
          </a:stretch>
        </p:blipFill>
        <p:spPr>
          <a:xfrm>
            <a:off x="4039377" y="788392"/>
            <a:ext cx="10209246" cy="71275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TextBox 2"/>
          <p:cNvSpPr txBox="1"/>
          <p:nvPr/>
        </p:nvSpPr>
        <p:spPr>
          <a:xfrm>
            <a:off x="1138436" y="788392"/>
            <a:ext cx="16011129" cy="10247313"/>
          </a:xfrm>
          <a:prstGeom prst="rect">
            <a:avLst/>
          </a:prstGeom>
        </p:spPr>
        <p:txBody>
          <a:bodyPr lIns="0" tIns="0" rIns="0" bIns="0" rtlCol="0" anchor="t">
            <a:spAutoFit/>
          </a:bodyPr>
          <a:lstStyle/>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r>
              <a:rPr lang="en-US" sz="3362">
                <a:solidFill>
                  <a:srgbClr val="000000"/>
                </a:solidFill>
                <a:latin typeface="TT Commons Pro"/>
              </a:rPr>
              <a:t>Fig:  Basic Analysis from Dataset – No. of Lower Case Characters vs Strength of the Password</a:t>
            </a:r>
          </a:p>
          <a:p>
            <a:pPr algn="ctr">
              <a:lnSpc>
                <a:spcPts val="4034"/>
              </a:lnSpc>
              <a:spcBef>
                <a:spcPct val="0"/>
              </a:spcBef>
            </a:pPr>
            <a:endParaRPr lang="en-US" sz="3362">
              <a:solidFill>
                <a:srgbClr val="000000"/>
              </a:solidFill>
              <a:latin typeface="TT Commons Pro"/>
            </a:endParaRPr>
          </a:p>
          <a:p>
            <a:pPr algn="ctr">
              <a:lnSpc>
                <a:spcPts val="4034"/>
              </a:lnSpc>
              <a:spcBef>
                <a:spcPct val="0"/>
              </a:spcBef>
            </a:pPr>
            <a:endParaRPr lang="en-US" sz="3362">
              <a:solidFill>
                <a:srgbClr val="000000"/>
              </a:solidFill>
              <a:latin typeface="TT Commons Pro"/>
            </a:endParaRPr>
          </a:p>
          <a:p>
            <a:pPr algn="ctr">
              <a:lnSpc>
                <a:spcPts val="4034"/>
              </a:lnSpc>
              <a:spcBef>
                <a:spcPct val="0"/>
              </a:spcBef>
            </a:pPr>
            <a:endParaRPr lang="en-US" sz="3362">
              <a:solidFill>
                <a:srgbClr val="000000"/>
              </a:solidFill>
              <a:latin typeface="TT Commons Pro"/>
            </a:endParaRPr>
          </a:p>
        </p:txBody>
      </p:sp>
      <p:pic>
        <p:nvPicPr>
          <p:cNvPr id="3" name="Picture 3"/>
          <p:cNvPicPr>
            <a:picLocks noChangeAspect="1"/>
          </p:cNvPicPr>
          <p:nvPr/>
        </p:nvPicPr>
        <p:blipFill>
          <a:blip r:embed="rId2"/>
          <a:srcRect/>
          <a:stretch>
            <a:fillRect/>
          </a:stretch>
        </p:blipFill>
        <p:spPr>
          <a:xfrm>
            <a:off x="4442831" y="1028700"/>
            <a:ext cx="9402339" cy="68025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TextBox 2"/>
          <p:cNvSpPr txBox="1"/>
          <p:nvPr/>
        </p:nvSpPr>
        <p:spPr>
          <a:xfrm>
            <a:off x="1123255" y="788392"/>
            <a:ext cx="16041489" cy="10247313"/>
          </a:xfrm>
          <a:prstGeom prst="rect">
            <a:avLst/>
          </a:prstGeom>
        </p:spPr>
        <p:txBody>
          <a:bodyPr lIns="0" tIns="0" rIns="0" bIns="0" rtlCol="0" anchor="t">
            <a:spAutoFit/>
          </a:bodyPr>
          <a:lstStyle/>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endParaRPr/>
          </a:p>
          <a:p>
            <a:pPr algn="ctr">
              <a:lnSpc>
                <a:spcPts val="4034"/>
              </a:lnSpc>
              <a:spcBef>
                <a:spcPct val="0"/>
              </a:spcBef>
            </a:pPr>
            <a:r>
              <a:rPr lang="en-US" sz="3362">
                <a:solidFill>
                  <a:srgbClr val="000000"/>
                </a:solidFill>
                <a:latin typeface="TT Commons Pro"/>
              </a:rPr>
              <a:t>Fig:  Basic Analysis from Dataset – No. of Upper Case Characters vs Strength of the Password</a:t>
            </a:r>
          </a:p>
          <a:p>
            <a:pPr algn="ctr">
              <a:lnSpc>
                <a:spcPts val="4034"/>
              </a:lnSpc>
              <a:spcBef>
                <a:spcPct val="0"/>
              </a:spcBef>
            </a:pPr>
            <a:endParaRPr lang="en-US" sz="3362">
              <a:solidFill>
                <a:srgbClr val="000000"/>
              </a:solidFill>
              <a:latin typeface="TT Commons Pro"/>
            </a:endParaRPr>
          </a:p>
          <a:p>
            <a:pPr algn="ctr">
              <a:lnSpc>
                <a:spcPts val="4034"/>
              </a:lnSpc>
              <a:spcBef>
                <a:spcPct val="0"/>
              </a:spcBef>
            </a:pPr>
            <a:endParaRPr lang="en-US" sz="3362">
              <a:solidFill>
                <a:srgbClr val="000000"/>
              </a:solidFill>
              <a:latin typeface="TT Commons Pro"/>
            </a:endParaRPr>
          </a:p>
          <a:p>
            <a:pPr algn="ctr">
              <a:lnSpc>
                <a:spcPts val="4034"/>
              </a:lnSpc>
              <a:spcBef>
                <a:spcPct val="0"/>
              </a:spcBef>
            </a:pPr>
            <a:endParaRPr lang="en-US" sz="3362">
              <a:solidFill>
                <a:srgbClr val="000000"/>
              </a:solidFill>
              <a:latin typeface="TT Commons Pro"/>
            </a:endParaRPr>
          </a:p>
        </p:txBody>
      </p:sp>
      <p:pic>
        <p:nvPicPr>
          <p:cNvPr id="3" name="Picture 3"/>
          <p:cNvPicPr>
            <a:picLocks noChangeAspect="1"/>
          </p:cNvPicPr>
          <p:nvPr/>
        </p:nvPicPr>
        <p:blipFill>
          <a:blip r:embed="rId2"/>
          <a:srcRect/>
          <a:stretch>
            <a:fillRect/>
          </a:stretch>
        </p:blipFill>
        <p:spPr>
          <a:xfrm>
            <a:off x="4559473" y="788392"/>
            <a:ext cx="9169054" cy="67918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30217" y="1028700"/>
            <a:ext cx="10427566" cy="7866733"/>
          </a:xfrm>
          <a:prstGeom prst="rect">
            <a:avLst/>
          </a:prstGeom>
        </p:spPr>
      </p:pic>
      <p:sp>
        <p:nvSpPr>
          <p:cNvPr id="3" name="TextBox 3"/>
          <p:cNvSpPr txBox="1"/>
          <p:nvPr/>
        </p:nvSpPr>
        <p:spPr>
          <a:xfrm>
            <a:off x="6917730" y="8126884"/>
            <a:ext cx="4452541" cy="1537097"/>
          </a:xfrm>
          <a:prstGeom prst="rect">
            <a:avLst/>
          </a:prstGeom>
        </p:spPr>
        <p:txBody>
          <a:bodyPr lIns="0" tIns="0" rIns="0" bIns="0" rtlCol="0" anchor="t">
            <a:spAutoFit/>
          </a:bodyPr>
          <a:lstStyle/>
          <a:p>
            <a:pPr algn="ctr">
              <a:lnSpc>
                <a:spcPts val="4034"/>
              </a:lnSpc>
              <a:spcBef>
                <a:spcPct val="0"/>
              </a:spcBef>
            </a:pPr>
            <a:r>
              <a:rPr lang="en-US" sz="3362">
                <a:solidFill>
                  <a:srgbClr val="000000"/>
                </a:solidFill>
                <a:latin typeface="TT Commons Pro"/>
              </a:rPr>
              <a:t> </a:t>
            </a:r>
          </a:p>
          <a:p>
            <a:pPr algn="ctr">
              <a:lnSpc>
                <a:spcPts val="4034"/>
              </a:lnSpc>
              <a:spcBef>
                <a:spcPct val="0"/>
              </a:spcBef>
            </a:pPr>
            <a:endParaRPr lang="en-US" sz="3362">
              <a:solidFill>
                <a:srgbClr val="000000"/>
              </a:solidFill>
              <a:latin typeface="TT Commons Pro"/>
            </a:endParaRPr>
          </a:p>
          <a:p>
            <a:pPr algn="ctr">
              <a:lnSpc>
                <a:spcPts val="4034"/>
              </a:lnSpc>
              <a:spcBef>
                <a:spcPct val="0"/>
              </a:spcBef>
            </a:pPr>
            <a:r>
              <a:rPr lang="en-US" sz="3362">
                <a:solidFill>
                  <a:srgbClr val="000000"/>
                </a:solidFill>
                <a:latin typeface="TT Commons Pro"/>
              </a:rPr>
              <a:t>Fig : Correlation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880784"/>
            <a:ext cx="16230600" cy="5799290"/>
          </a:xfrm>
          <a:prstGeom prst="rect">
            <a:avLst/>
          </a:prstGeom>
        </p:spPr>
      </p:pic>
      <p:sp>
        <p:nvSpPr>
          <p:cNvPr id="3" name="TextBox 3"/>
          <p:cNvSpPr txBox="1"/>
          <p:nvPr/>
        </p:nvSpPr>
        <p:spPr>
          <a:xfrm>
            <a:off x="5707459" y="8126884"/>
            <a:ext cx="6873082" cy="1537097"/>
          </a:xfrm>
          <a:prstGeom prst="rect">
            <a:avLst/>
          </a:prstGeom>
        </p:spPr>
        <p:txBody>
          <a:bodyPr lIns="0" tIns="0" rIns="0" bIns="0" rtlCol="0" anchor="t">
            <a:spAutoFit/>
          </a:bodyPr>
          <a:lstStyle/>
          <a:p>
            <a:pPr algn="ctr">
              <a:lnSpc>
                <a:spcPts val="4034"/>
              </a:lnSpc>
              <a:spcBef>
                <a:spcPct val="0"/>
              </a:spcBef>
            </a:pPr>
            <a:r>
              <a:rPr lang="en-US" sz="3362">
                <a:solidFill>
                  <a:srgbClr val="000000"/>
                </a:solidFill>
                <a:latin typeface="TT Commons Pro"/>
              </a:rPr>
              <a:t> </a:t>
            </a:r>
          </a:p>
          <a:p>
            <a:pPr algn="ctr">
              <a:lnSpc>
                <a:spcPts val="4034"/>
              </a:lnSpc>
              <a:spcBef>
                <a:spcPct val="0"/>
              </a:spcBef>
            </a:pPr>
            <a:r>
              <a:rPr lang="en-US" sz="3362">
                <a:solidFill>
                  <a:srgbClr val="000000"/>
                </a:solidFill>
                <a:latin typeface="TT Commons Pro"/>
              </a:rPr>
              <a:t>Fig : Boxplot Before and After Outliers</a:t>
            </a:r>
          </a:p>
          <a:p>
            <a:pPr algn="ctr">
              <a:lnSpc>
                <a:spcPts val="4034"/>
              </a:lnSpc>
              <a:spcBef>
                <a:spcPct val="0"/>
              </a:spcBef>
            </a:pPr>
            <a:endParaRPr lang="en-US" sz="3362">
              <a:solidFill>
                <a:srgbClr val="000000"/>
              </a:solidFill>
              <a:latin typeface="TT Commo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64321" y="1028700"/>
            <a:ext cx="13959358" cy="7239838"/>
          </a:xfrm>
          <a:prstGeom prst="rect">
            <a:avLst/>
          </a:prstGeom>
        </p:spPr>
      </p:pic>
      <p:sp>
        <p:nvSpPr>
          <p:cNvPr id="3" name="TextBox 3"/>
          <p:cNvSpPr txBox="1"/>
          <p:nvPr/>
        </p:nvSpPr>
        <p:spPr>
          <a:xfrm>
            <a:off x="5460901" y="8126884"/>
            <a:ext cx="7366199" cy="1024731"/>
          </a:xfrm>
          <a:prstGeom prst="rect">
            <a:avLst/>
          </a:prstGeom>
        </p:spPr>
        <p:txBody>
          <a:bodyPr lIns="0" tIns="0" rIns="0" bIns="0" rtlCol="0" anchor="t">
            <a:spAutoFit/>
          </a:bodyPr>
          <a:lstStyle/>
          <a:p>
            <a:pPr algn="ctr">
              <a:lnSpc>
                <a:spcPts val="4034"/>
              </a:lnSpc>
              <a:spcBef>
                <a:spcPct val="0"/>
              </a:spcBef>
            </a:pPr>
            <a:r>
              <a:rPr lang="en-US" sz="3362">
                <a:solidFill>
                  <a:srgbClr val="000000"/>
                </a:solidFill>
                <a:latin typeface="TT Commons Pro"/>
              </a:rPr>
              <a:t> </a:t>
            </a:r>
          </a:p>
          <a:p>
            <a:pPr algn="ctr">
              <a:lnSpc>
                <a:spcPts val="4034"/>
              </a:lnSpc>
              <a:spcBef>
                <a:spcPct val="0"/>
              </a:spcBef>
            </a:pPr>
            <a:r>
              <a:rPr lang="en-US" sz="3362">
                <a:solidFill>
                  <a:srgbClr val="000000"/>
                </a:solidFill>
                <a:latin typeface="TT Commons Pro"/>
              </a:rPr>
              <a:t>Fig : Decision Tree Using Random Forest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946" t="64532"/>
          <a:stretch>
            <a:fillRect/>
          </a:stretch>
        </p:blipFill>
        <p:spPr>
          <a:xfrm>
            <a:off x="0" y="0"/>
            <a:ext cx="18288000" cy="10287000"/>
          </a:xfrm>
          <a:prstGeom prst="rect">
            <a:avLst/>
          </a:prstGeom>
        </p:spPr>
      </p:pic>
      <p:grpSp>
        <p:nvGrpSpPr>
          <p:cNvPr id="3" name="Group 3"/>
          <p:cNvGrpSpPr/>
          <p:nvPr/>
        </p:nvGrpSpPr>
        <p:grpSpPr>
          <a:xfrm>
            <a:off x="8563483" y="1028700"/>
            <a:ext cx="8695817" cy="8106998"/>
            <a:chOff x="0" y="0"/>
            <a:chExt cx="4876294" cy="4546106"/>
          </a:xfrm>
        </p:grpSpPr>
        <p:sp>
          <p:nvSpPr>
            <p:cNvPr id="4" name="Freeform 4"/>
            <p:cNvSpPr/>
            <p:nvPr/>
          </p:nvSpPr>
          <p:spPr>
            <a:xfrm>
              <a:off x="0" y="0"/>
              <a:ext cx="4876294" cy="4546106"/>
            </a:xfrm>
            <a:custGeom>
              <a:avLst/>
              <a:gdLst/>
              <a:ahLst/>
              <a:cxnLst/>
              <a:rect l="l" t="t" r="r" b="b"/>
              <a:pathLst>
                <a:path w="4876294" h="4546106">
                  <a:moveTo>
                    <a:pt x="4751834" y="4546106"/>
                  </a:moveTo>
                  <a:lnTo>
                    <a:pt x="124460" y="4546106"/>
                  </a:lnTo>
                  <a:cubicBezTo>
                    <a:pt x="55880" y="4546106"/>
                    <a:pt x="0" y="4490226"/>
                    <a:pt x="0" y="4421646"/>
                  </a:cubicBezTo>
                  <a:lnTo>
                    <a:pt x="0" y="124460"/>
                  </a:lnTo>
                  <a:cubicBezTo>
                    <a:pt x="0" y="55880"/>
                    <a:pt x="55880" y="0"/>
                    <a:pt x="124460" y="0"/>
                  </a:cubicBezTo>
                  <a:lnTo>
                    <a:pt x="4751834" y="0"/>
                  </a:lnTo>
                  <a:cubicBezTo>
                    <a:pt x="4820414" y="0"/>
                    <a:pt x="4876294" y="55880"/>
                    <a:pt x="4876294" y="124460"/>
                  </a:cubicBezTo>
                  <a:lnTo>
                    <a:pt x="4876294" y="4421646"/>
                  </a:lnTo>
                  <a:cubicBezTo>
                    <a:pt x="4876294" y="4490226"/>
                    <a:pt x="4820414" y="4546106"/>
                    <a:pt x="4751834" y="4546106"/>
                  </a:cubicBezTo>
                  <a:close/>
                </a:path>
              </a:pathLst>
            </a:custGeom>
            <a:solidFill>
              <a:srgbClr val="FFFFFF">
                <a:alpha val="40000"/>
              </a:srgbClr>
            </a:solidFill>
          </p:spPr>
        </p:sp>
      </p:grpSp>
      <p:pic>
        <p:nvPicPr>
          <p:cNvPr id="5" name="Picture 5"/>
          <p:cNvPicPr>
            <a:picLocks noChangeAspect="1"/>
          </p:cNvPicPr>
          <p:nvPr/>
        </p:nvPicPr>
        <p:blipFill>
          <a:blip r:embed="rId3"/>
          <a:srcRect/>
          <a:stretch>
            <a:fillRect/>
          </a:stretch>
        </p:blipFill>
        <p:spPr>
          <a:xfrm>
            <a:off x="9138969" y="2406367"/>
            <a:ext cx="7544845" cy="5474267"/>
          </a:xfrm>
          <a:prstGeom prst="rect">
            <a:avLst/>
          </a:prstGeom>
        </p:spPr>
      </p:pic>
      <p:sp>
        <p:nvSpPr>
          <p:cNvPr id="6" name="TextBox 6"/>
          <p:cNvSpPr txBox="1"/>
          <p:nvPr/>
        </p:nvSpPr>
        <p:spPr>
          <a:xfrm>
            <a:off x="1028700" y="2582810"/>
            <a:ext cx="6487353" cy="4457700"/>
          </a:xfrm>
          <a:prstGeom prst="rect">
            <a:avLst/>
          </a:prstGeom>
        </p:spPr>
        <p:txBody>
          <a:bodyPr lIns="0" tIns="0" rIns="0" bIns="0" rtlCol="0" anchor="t">
            <a:spAutoFit/>
          </a:bodyPr>
          <a:lstStyle/>
          <a:p>
            <a:pPr>
              <a:lnSpc>
                <a:spcPts val="3900"/>
              </a:lnSpc>
            </a:pPr>
            <a:r>
              <a:rPr lang="en-US" sz="3000">
                <a:solidFill>
                  <a:srgbClr val="000000"/>
                </a:solidFill>
                <a:latin typeface="TT Commons Pro"/>
              </a:rPr>
              <a:t>When we compare the accuracy of all the methods, we find that SVM – radial has the best accuracy, followed by SVM and nave Bayes, all of which are close to 95 per cent. The accuracy of random forest is 85 per cent. The SVM model should be used in this case.</a:t>
            </a:r>
          </a:p>
          <a:p>
            <a:pPr>
              <a:lnSpc>
                <a:spcPts val="3900"/>
              </a:lnSpc>
            </a:pPr>
            <a:endParaRPr lang="en-US" sz="3000">
              <a:solidFill>
                <a:srgbClr val="000000"/>
              </a:solidFill>
              <a:latin typeface="TT Commons Pro"/>
            </a:endParaRPr>
          </a:p>
          <a:p>
            <a:pPr>
              <a:lnSpc>
                <a:spcPts val="3900"/>
              </a:lnSpc>
            </a:pPr>
            <a:endParaRPr lang="en-US" sz="3000">
              <a:solidFill>
                <a:srgbClr val="000000"/>
              </a:solidFill>
              <a:latin typeface="TT Commons Pro"/>
            </a:endParaRPr>
          </a:p>
        </p:txBody>
      </p:sp>
      <p:grpSp>
        <p:nvGrpSpPr>
          <p:cNvPr id="7" name="Group 7"/>
          <p:cNvGrpSpPr/>
          <p:nvPr/>
        </p:nvGrpSpPr>
        <p:grpSpPr>
          <a:xfrm>
            <a:off x="1028700" y="1028700"/>
            <a:ext cx="6966690" cy="1592210"/>
            <a:chOff x="0" y="0"/>
            <a:chExt cx="9288920" cy="2122947"/>
          </a:xfrm>
        </p:grpSpPr>
        <p:sp>
          <p:nvSpPr>
            <p:cNvPr id="8" name="TextBox 8"/>
            <p:cNvSpPr txBox="1"/>
            <p:nvPr/>
          </p:nvSpPr>
          <p:spPr>
            <a:xfrm>
              <a:off x="0" y="1383172"/>
              <a:ext cx="8360002" cy="739775"/>
            </a:xfrm>
            <a:prstGeom prst="rect">
              <a:avLst/>
            </a:prstGeom>
          </p:spPr>
          <p:txBody>
            <a:bodyPr lIns="0" tIns="0" rIns="0" bIns="0" rtlCol="0" anchor="t">
              <a:spAutoFit/>
            </a:bodyPr>
            <a:lstStyle/>
            <a:p>
              <a:pPr>
                <a:lnSpc>
                  <a:spcPts val="4550"/>
                </a:lnSpc>
              </a:pPr>
              <a:endParaRPr/>
            </a:p>
          </p:txBody>
        </p:sp>
        <p:sp>
          <p:nvSpPr>
            <p:cNvPr id="9" name="TextBox 9"/>
            <p:cNvSpPr txBox="1"/>
            <p:nvPr/>
          </p:nvSpPr>
          <p:spPr>
            <a:xfrm>
              <a:off x="0" y="-9525"/>
              <a:ext cx="9288920" cy="1147366"/>
            </a:xfrm>
            <a:prstGeom prst="rect">
              <a:avLst/>
            </a:prstGeom>
          </p:spPr>
          <p:txBody>
            <a:bodyPr lIns="0" tIns="0" rIns="0" bIns="0" rtlCol="0" anchor="t">
              <a:spAutoFit/>
            </a:bodyPr>
            <a:lstStyle/>
            <a:p>
              <a:pPr>
                <a:lnSpc>
                  <a:spcPts val="6720"/>
                </a:lnSpc>
              </a:pPr>
              <a:r>
                <a:rPr lang="en-US" sz="5600">
                  <a:solidFill>
                    <a:srgbClr val="000000"/>
                  </a:solidFill>
                  <a:latin typeface="TT Commons Pro"/>
                </a:rPr>
                <a:t>ACCURACY</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E2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10564" y="1709417"/>
            <a:ext cx="15350424" cy="15350424"/>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2539" y="2975773"/>
            <a:ext cx="1064217" cy="1064217"/>
          </a:xfrm>
          <a:prstGeom prst="rect">
            <a:avLst/>
          </a:prstGeom>
        </p:spPr>
      </p:pic>
      <p:grpSp>
        <p:nvGrpSpPr>
          <p:cNvPr id="4" name="Group 4"/>
          <p:cNvGrpSpPr/>
          <p:nvPr/>
        </p:nvGrpSpPr>
        <p:grpSpPr>
          <a:xfrm>
            <a:off x="1028700" y="1028700"/>
            <a:ext cx="7324149" cy="1947073"/>
            <a:chOff x="0" y="0"/>
            <a:chExt cx="9765532" cy="2596097"/>
          </a:xfrm>
        </p:grpSpPr>
        <p:sp>
          <p:nvSpPr>
            <p:cNvPr id="5" name="TextBox 5"/>
            <p:cNvSpPr txBox="1"/>
            <p:nvPr/>
          </p:nvSpPr>
          <p:spPr>
            <a:xfrm>
              <a:off x="0" y="-209550"/>
              <a:ext cx="9765532" cy="1672590"/>
            </a:xfrm>
            <a:prstGeom prst="rect">
              <a:avLst/>
            </a:prstGeom>
          </p:spPr>
          <p:txBody>
            <a:bodyPr lIns="0" tIns="0" rIns="0" bIns="0" rtlCol="0" anchor="t">
              <a:spAutoFit/>
            </a:bodyPr>
            <a:lstStyle/>
            <a:p>
              <a:pPr>
                <a:lnSpc>
                  <a:spcPts val="10800"/>
                </a:lnSpc>
              </a:pPr>
              <a:r>
                <a:rPr lang="en-US" sz="7200">
                  <a:solidFill>
                    <a:srgbClr val="000000"/>
                  </a:solidFill>
                  <a:latin typeface="TAN Mon Cheri"/>
                </a:rPr>
                <a:t>ABSTRACT</a:t>
              </a:r>
            </a:p>
          </p:txBody>
        </p:sp>
        <p:sp>
          <p:nvSpPr>
            <p:cNvPr id="6" name="TextBox 6"/>
            <p:cNvSpPr txBox="1"/>
            <p:nvPr/>
          </p:nvSpPr>
          <p:spPr>
            <a:xfrm>
              <a:off x="0" y="1856322"/>
              <a:ext cx="9765532" cy="739775"/>
            </a:xfrm>
            <a:prstGeom prst="rect">
              <a:avLst/>
            </a:prstGeom>
          </p:spPr>
          <p:txBody>
            <a:bodyPr lIns="0" tIns="0" rIns="0" bIns="0" rtlCol="0" anchor="t">
              <a:spAutoFit/>
            </a:bodyPr>
            <a:lstStyle/>
            <a:p>
              <a:pPr>
                <a:lnSpc>
                  <a:spcPts val="4550"/>
                </a:lnSpc>
              </a:pPr>
              <a:endParaRPr/>
            </a:p>
          </p:txBody>
        </p:sp>
      </p:grpSp>
      <p:sp>
        <p:nvSpPr>
          <p:cNvPr id="7" name="TextBox 7"/>
          <p:cNvSpPr txBox="1"/>
          <p:nvPr/>
        </p:nvSpPr>
        <p:spPr>
          <a:xfrm>
            <a:off x="2209771" y="2947198"/>
            <a:ext cx="15049529" cy="5362040"/>
          </a:xfrm>
          <a:prstGeom prst="rect">
            <a:avLst/>
          </a:prstGeom>
        </p:spPr>
        <p:txBody>
          <a:bodyPr lIns="0" tIns="0" rIns="0" bIns="0" rtlCol="0" anchor="t">
            <a:spAutoFit/>
          </a:bodyPr>
          <a:lstStyle/>
          <a:p>
            <a:pPr algn="just">
              <a:lnSpc>
                <a:spcPts val="4232"/>
              </a:lnSpc>
            </a:pPr>
            <a:r>
              <a:rPr lang="en-US" sz="3255">
                <a:solidFill>
                  <a:srgbClr val="000000"/>
                </a:solidFill>
                <a:latin typeface="TT Commons Pro"/>
              </a:rPr>
              <a:t>Passwords can be used to access certain information, an account, a computer system, or a secure location. A single user can have several password-protected accounts. According to research, individuals prefer to use similar passwords for several accounts with minimal variation. Once a single password is discovered, it may be used to access various accounts. This article examines password security, taking a thorough look at what goes into creating a strong password and the difficulties of cracking one. The following parts cover related studies and demonstrate the many facets of password security, neglected weaknesses, and the relevance of passwords that are commonly overlooked visually and mathematically. This document helps to reduce the danger posed by individuals looking to reveal sensitive digital information.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946" t="64532"/>
          <a:stretch>
            <a:fillRect/>
          </a:stretch>
        </p:blipFill>
        <p:spPr>
          <a:xfrm>
            <a:off x="0" y="0"/>
            <a:ext cx="18288000" cy="10287000"/>
          </a:xfrm>
          <a:prstGeom prst="rect">
            <a:avLst/>
          </a:prstGeom>
        </p:spPr>
      </p:pic>
      <p:grpSp>
        <p:nvGrpSpPr>
          <p:cNvPr id="3" name="Group 3"/>
          <p:cNvGrpSpPr/>
          <p:nvPr/>
        </p:nvGrpSpPr>
        <p:grpSpPr>
          <a:xfrm>
            <a:off x="7995390" y="1090001"/>
            <a:ext cx="9724517" cy="8106998"/>
            <a:chOff x="0" y="0"/>
            <a:chExt cx="5453151" cy="4546106"/>
          </a:xfrm>
        </p:grpSpPr>
        <p:sp>
          <p:nvSpPr>
            <p:cNvPr id="4" name="Freeform 4"/>
            <p:cNvSpPr/>
            <p:nvPr/>
          </p:nvSpPr>
          <p:spPr>
            <a:xfrm>
              <a:off x="0" y="0"/>
              <a:ext cx="5453151" cy="4546106"/>
            </a:xfrm>
            <a:custGeom>
              <a:avLst/>
              <a:gdLst/>
              <a:ahLst/>
              <a:cxnLst/>
              <a:rect l="l" t="t" r="r" b="b"/>
              <a:pathLst>
                <a:path w="5453151" h="4546106">
                  <a:moveTo>
                    <a:pt x="5328691" y="4546106"/>
                  </a:moveTo>
                  <a:lnTo>
                    <a:pt x="124460" y="4546106"/>
                  </a:lnTo>
                  <a:cubicBezTo>
                    <a:pt x="55880" y="4546106"/>
                    <a:pt x="0" y="4490226"/>
                    <a:pt x="0" y="4421646"/>
                  </a:cubicBezTo>
                  <a:lnTo>
                    <a:pt x="0" y="124460"/>
                  </a:lnTo>
                  <a:cubicBezTo>
                    <a:pt x="0" y="55880"/>
                    <a:pt x="55880" y="0"/>
                    <a:pt x="124460" y="0"/>
                  </a:cubicBezTo>
                  <a:lnTo>
                    <a:pt x="5328691" y="0"/>
                  </a:lnTo>
                  <a:cubicBezTo>
                    <a:pt x="5397271" y="0"/>
                    <a:pt x="5453151" y="55880"/>
                    <a:pt x="5453151" y="124460"/>
                  </a:cubicBezTo>
                  <a:lnTo>
                    <a:pt x="5453151" y="4421646"/>
                  </a:lnTo>
                  <a:cubicBezTo>
                    <a:pt x="5453151" y="4490226"/>
                    <a:pt x="5397271" y="4546106"/>
                    <a:pt x="5328691" y="4546106"/>
                  </a:cubicBezTo>
                  <a:close/>
                </a:path>
              </a:pathLst>
            </a:custGeom>
            <a:solidFill>
              <a:srgbClr val="FFFFFF">
                <a:alpha val="40000"/>
              </a:srgbClr>
            </a:solidFill>
          </p:spPr>
        </p:sp>
      </p:grpSp>
      <p:pic>
        <p:nvPicPr>
          <p:cNvPr id="5" name="Picture 5"/>
          <p:cNvPicPr>
            <a:picLocks noChangeAspect="1"/>
          </p:cNvPicPr>
          <p:nvPr/>
        </p:nvPicPr>
        <p:blipFill>
          <a:blip r:embed="rId3"/>
          <a:srcRect/>
          <a:stretch>
            <a:fillRect/>
          </a:stretch>
        </p:blipFill>
        <p:spPr>
          <a:xfrm>
            <a:off x="8161673" y="1531516"/>
            <a:ext cx="4944453" cy="3611984"/>
          </a:xfrm>
          <a:prstGeom prst="rect">
            <a:avLst/>
          </a:prstGeom>
        </p:spPr>
      </p:pic>
      <p:pic>
        <p:nvPicPr>
          <p:cNvPr id="6" name="Picture 6"/>
          <p:cNvPicPr>
            <a:picLocks noChangeAspect="1"/>
          </p:cNvPicPr>
          <p:nvPr/>
        </p:nvPicPr>
        <p:blipFill>
          <a:blip r:embed="rId4"/>
          <a:srcRect/>
          <a:stretch>
            <a:fillRect/>
          </a:stretch>
        </p:blipFill>
        <p:spPr>
          <a:xfrm>
            <a:off x="8238034" y="5342348"/>
            <a:ext cx="4791730" cy="3518927"/>
          </a:xfrm>
          <a:prstGeom prst="rect">
            <a:avLst/>
          </a:prstGeom>
        </p:spPr>
      </p:pic>
      <p:pic>
        <p:nvPicPr>
          <p:cNvPr id="7" name="Picture 7"/>
          <p:cNvPicPr>
            <a:picLocks noChangeAspect="1"/>
          </p:cNvPicPr>
          <p:nvPr/>
        </p:nvPicPr>
        <p:blipFill>
          <a:blip r:embed="rId5"/>
          <a:srcRect/>
          <a:stretch>
            <a:fillRect/>
          </a:stretch>
        </p:blipFill>
        <p:spPr>
          <a:xfrm>
            <a:off x="13283731" y="3266578"/>
            <a:ext cx="4250324" cy="3250867"/>
          </a:xfrm>
          <a:prstGeom prst="rect">
            <a:avLst/>
          </a:prstGeom>
        </p:spPr>
      </p:pic>
      <p:sp>
        <p:nvSpPr>
          <p:cNvPr id="8" name="TextBox 8"/>
          <p:cNvSpPr txBox="1"/>
          <p:nvPr/>
        </p:nvSpPr>
        <p:spPr>
          <a:xfrm>
            <a:off x="1028700" y="2262799"/>
            <a:ext cx="6487353" cy="7470443"/>
          </a:xfrm>
          <a:prstGeom prst="rect">
            <a:avLst/>
          </a:prstGeom>
        </p:spPr>
        <p:txBody>
          <a:bodyPr lIns="0" tIns="0" rIns="0" bIns="0" rtlCol="0" anchor="t">
            <a:spAutoFit/>
          </a:bodyPr>
          <a:lstStyle/>
          <a:p>
            <a:pPr algn="just">
              <a:lnSpc>
                <a:spcPts val="3900"/>
              </a:lnSpc>
            </a:pPr>
            <a:r>
              <a:rPr lang="en-US" sz="3200" dirty="0">
                <a:solidFill>
                  <a:srgbClr val="000000"/>
                </a:solidFill>
                <a:latin typeface="TT Commons Pro"/>
              </a:rPr>
              <a:t>Precision (also known as positive predictive value) refers to the percentage of relevant results older than a certain age. For all of the classes, we can observe that SVM (both) have a good level of accuracy. For classes 1 and 2, Nave Bayes has high accuracy. However, for class 0, it fails. Only class 0 has a high level of accuracy, whereas the rest of the classes fail.</a:t>
            </a:r>
          </a:p>
          <a:p>
            <a:pPr algn="just">
              <a:lnSpc>
                <a:spcPts val="3900"/>
              </a:lnSpc>
            </a:pPr>
            <a:r>
              <a:rPr lang="en-US" sz="3200" dirty="0">
                <a:solidFill>
                  <a:srgbClr val="000000"/>
                </a:solidFill>
                <a:latin typeface="Arimo"/>
              </a:rPr>
              <a:t>All of the algorithms have good accuracy, except for random forest for class 2, which has a lot of false positives.</a:t>
            </a:r>
          </a:p>
        </p:txBody>
      </p:sp>
      <p:grpSp>
        <p:nvGrpSpPr>
          <p:cNvPr id="9" name="Group 9"/>
          <p:cNvGrpSpPr/>
          <p:nvPr/>
        </p:nvGrpSpPr>
        <p:grpSpPr>
          <a:xfrm>
            <a:off x="1028700" y="1028700"/>
            <a:ext cx="6966690" cy="1592210"/>
            <a:chOff x="0" y="0"/>
            <a:chExt cx="9288920" cy="2122947"/>
          </a:xfrm>
        </p:grpSpPr>
        <p:sp>
          <p:nvSpPr>
            <p:cNvPr id="10" name="TextBox 10"/>
            <p:cNvSpPr txBox="1"/>
            <p:nvPr/>
          </p:nvSpPr>
          <p:spPr>
            <a:xfrm>
              <a:off x="0" y="1383172"/>
              <a:ext cx="8360002" cy="739775"/>
            </a:xfrm>
            <a:prstGeom prst="rect">
              <a:avLst/>
            </a:prstGeom>
          </p:spPr>
          <p:txBody>
            <a:bodyPr lIns="0" tIns="0" rIns="0" bIns="0" rtlCol="0" anchor="t">
              <a:spAutoFit/>
            </a:bodyPr>
            <a:lstStyle/>
            <a:p>
              <a:pPr>
                <a:lnSpc>
                  <a:spcPts val="4550"/>
                </a:lnSpc>
              </a:pPr>
              <a:endParaRPr/>
            </a:p>
          </p:txBody>
        </p:sp>
        <p:sp>
          <p:nvSpPr>
            <p:cNvPr id="11" name="TextBox 11"/>
            <p:cNvSpPr txBox="1"/>
            <p:nvPr/>
          </p:nvSpPr>
          <p:spPr>
            <a:xfrm>
              <a:off x="0" y="-9525"/>
              <a:ext cx="9288920" cy="1147366"/>
            </a:xfrm>
            <a:prstGeom prst="rect">
              <a:avLst/>
            </a:prstGeom>
          </p:spPr>
          <p:txBody>
            <a:bodyPr lIns="0" tIns="0" rIns="0" bIns="0" rtlCol="0" anchor="t">
              <a:spAutoFit/>
            </a:bodyPr>
            <a:lstStyle/>
            <a:p>
              <a:pPr>
                <a:lnSpc>
                  <a:spcPts val="6720"/>
                </a:lnSpc>
              </a:pPr>
              <a:r>
                <a:rPr lang="en-US" sz="5600">
                  <a:solidFill>
                    <a:srgbClr val="000000"/>
                  </a:solidFill>
                  <a:latin typeface="TT Commons Pro"/>
                </a:rPr>
                <a:t>PRECISION</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946" t="64532"/>
          <a:stretch>
            <a:fillRect/>
          </a:stretch>
        </p:blipFill>
        <p:spPr>
          <a:xfrm>
            <a:off x="0" y="0"/>
            <a:ext cx="18288000" cy="10287000"/>
          </a:xfrm>
          <a:prstGeom prst="rect">
            <a:avLst/>
          </a:prstGeom>
        </p:spPr>
      </p:pic>
      <p:grpSp>
        <p:nvGrpSpPr>
          <p:cNvPr id="3" name="Group 3"/>
          <p:cNvGrpSpPr/>
          <p:nvPr/>
        </p:nvGrpSpPr>
        <p:grpSpPr>
          <a:xfrm>
            <a:off x="7995390" y="1090001"/>
            <a:ext cx="9724517" cy="8106998"/>
            <a:chOff x="0" y="0"/>
            <a:chExt cx="5453151" cy="4546106"/>
          </a:xfrm>
        </p:grpSpPr>
        <p:sp>
          <p:nvSpPr>
            <p:cNvPr id="4" name="Freeform 4"/>
            <p:cNvSpPr/>
            <p:nvPr/>
          </p:nvSpPr>
          <p:spPr>
            <a:xfrm>
              <a:off x="0" y="0"/>
              <a:ext cx="5453151" cy="4546106"/>
            </a:xfrm>
            <a:custGeom>
              <a:avLst/>
              <a:gdLst/>
              <a:ahLst/>
              <a:cxnLst/>
              <a:rect l="l" t="t" r="r" b="b"/>
              <a:pathLst>
                <a:path w="5453151" h="4546106">
                  <a:moveTo>
                    <a:pt x="5328691" y="4546106"/>
                  </a:moveTo>
                  <a:lnTo>
                    <a:pt x="124460" y="4546106"/>
                  </a:lnTo>
                  <a:cubicBezTo>
                    <a:pt x="55880" y="4546106"/>
                    <a:pt x="0" y="4490226"/>
                    <a:pt x="0" y="4421646"/>
                  </a:cubicBezTo>
                  <a:lnTo>
                    <a:pt x="0" y="124460"/>
                  </a:lnTo>
                  <a:cubicBezTo>
                    <a:pt x="0" y="55880"/>
                    <a:pt x="55880" y="0"/>
                    <a:pt x="124460" y="0"/>
                  </a:cubicBezTo>
                  <a:lnTo>
                    <a:pt x="5328691" y="0"/>
                  </a:lnTo>
                  <a:cubicBezTo>
                    <a:pt x="5397271" y="0"/>
                    <a:pt x="5453151" y="55880"/>
                    <a:pt x="5453151" y="124460"/>
                  </a:cubicBezTo>
                  <a:lnTo>
                    <a:pt x="5453151" y="4421646"/>
                  </a:lnTo>
                  <a:cubicBezTo>
                    <a:pt x="5453151" y="4490226"/>
                    <a:pt x="5397271" y="4546106"/>
                    <a:pt x="5328691" y="4546106"/>
                  </a:cubicBezTo>
                  <a:close/>
                </a:path>
              </a:pathLst>
            </a:custGeom>
            <a:solidFill>
              <a:srgbClr val="FFFFFF">
                <a:alpha val="40000"/>
              </a:srgbClr>
            </a:solidFill>
          </p:spPr>
        </p:sp>
      </p:grpSp>
      <p:pic>
        <p:nvPicPr>
          <p:cNvPr id="5" name="Picture 5"/>
          <p:cNvPicPr>
            <a:picLocks noChangeAspect="1"/>
          </p:cNvPicPr>
          <p:nvPr/>
        </p:nvPicPr>
        <p:blipFill>
          <a:blip r:embed="rId3"/>
          <a:srcRect/>
          <a:stretch>
            <a:fillRect/>
          </a:stretch>
        </p:blipFill>
        <p:spPr>
          <a:xfrm>
            <a:off x="8238034" y="1483264"/>
            <a:ext cx="4791730" cy="3566628"/>
          </a:xfrm>
          <a:prstGeom prst="rect">
            <a:avLst/>
          </a:prstGeom>
        </p:spPr>
      </p:pic>
      <p:pic>
        <p:nvPicPr>
          <p:cNvPr id="6" name="Picture 6"/>
          <p:cNvPicPr>
            <a:picLocks noChangeAspect="1"/>
          </p:cNvPicPr>
          <p:nvPr/>
        </p:nvPicPr>
        <p:blipFill>
          <a:blip r:embed="rId4"/>
          <a:srcRect/>
          <a:stretch>
            <a:fillRect/>
          </a:stretch>
        </p:blipFill>
        <p:spPr>
          <a:xfrm>
            <a:off x="8238034" y="5458815"/>
            <a:ext cx="4791730" cy="3466782"/>
          </a:xfrm>
          <a:prstGeom prst="rect">
            <a:avLst/>
          </a:prstGeom>
        </p:spPr>
      </p:pic>
      <p:pic>
        <p:nvPicPr>
          <p:cNvPr id="7" name="Picture 7"/>
          <p:cNvPicPr>
            <a:picLocks noChangeAspect="1"/>
          </p:cNvPicPr>
          <p:nvPr/>
        </p:nvPicPr>
        <p:blipFill>
          <a:blip r:embed="rId5"/>
          <a:srcRect/>
          <a:stretch>
            <a:fillRect/>
          </a:stretch>
        </p:blipFill>
        <p:spPr>
          <a:xfrm>
            <a:off x="13213558" y="3898678"/>
            <a:ext cx="4228567" cy="3120273"/>
          </a:xfrm>
          <a:prstGeom prst="rect">
            <a:avLst/>
          </a:prstGeom>
        </p:spPr>
      </p:pic>
      <p:sp>
        <p:nvSpPr>
          <p:cNvPr id="8" name="TextBox 8"/>
          <p:cNvSpPr txBox="1"/>
          <p:nvPr/>
        </p:nvSpPr>
        <p:spPr>
          <a:xfrm>
            <a:off x="1028700" y="2963265"/>
            <a:ext cx="6487353" cy="5469895"/>
          </a:xfrm>
          <a:prstGeom prst="rect">
            <a:avLst/>
          </a:prstGeom>
        </p:spPr>
        <p:txBody>
          <a:bodyPr lIns="0" tIns="0" rIns="0" bIns="0" rtlCol="0" anchor="t">
            <a:spAutoFit/>
          </a:bodyPr>
          <a:lstStyle/>
          <a:p>
            <a:pPr algn="just">
              <a:lnSpc>
                <a:spcPts val="3900"/>
              </a:lnSpc>
            </a:pPr>
            <a:r>
              <a:rPr lang="en-US" sz="3200" dirty="0">
                <a:solidFill>
                  <a:srgbClr val="000000"/>
                </a:solidFill>
                <a:latin typeface="TT Commons Pro"/>
              </a:rPr>
              <a:t>Recall (also called Sensitivity) refers to the percentage of total relevant results correctly classified by the algorithm.</a:t>
            </a:r>
          </a:p>
          <a:p>
            <a:pPr algn="just">
              <a:lnSpc>
                <a:spcPts val="3900"/>
              </a:lnSpc>
            </a:pPr>
            <a:r>
              <a:rPr lang="en-US" sz="3200" dirty="0">
                <a:solidFill>
                  <a:srgbClr val="000000"/>
                </a:solidFill>
                <a:latin typeface="TT Commons Pro"/>
              </a:rPr>
              <a:t>SVM radial is better than the rest as it shows high recall for all the classes. SVM </a:t>
            </a:r>
            <a:r>
              <a:rPr lang="en-US" sz="3200" dirty="0" err="1">
                <a:solidFill>
                  <a:srgbClr val="000000"/>
                </a:solidFill>
                <a:latin typeface="TT Commons Pro"/>
              </a:rPr>
              <a:t>linearshows</a:t>
            </a:r>
            <a:r>
              <a:rPr lang="en-US" sz="3200" dirty="0">
                <a:solidFill>
                  <a:srgbClr val="000000"/>
                </a:solidFill>
                <a:latin typeface="TT Commons Pro"/>
              </a:rPr>
              <a:t> consistent recall for all classes a</a:t>
            </a:r>
            <a:r>
              <a:rPr lang="en-US" sz="3200" dirty="0">
                <a:solidFill>
                  <a:srgbClr val="000000"/>
                </a:solidFill>
                <a:latin typeface="Arimo"/>
              </a:rPr>
              <a:t>t 0.9. Naïve Bayes and random forest show comparatively low recall than others.</a:t>
            </a:r>
          </a:p>
          <a:p>
            <a:pPr algn="just">
              <a:lnSpc>
                <a:spcPts val="3900"/>
              </a:lnSpc>
            </a:pPr>
            <a:endParaRPr lang="en-US" sz="3200" dirty="0">
              <a:solidFill>
                <a:srgbClr val="000000"/>
              </a:solidFill>
              <a:latin typeface="Arimo"/>
            </a:endParaRPr>
          </a:p>
        </p:txBody>
      </p:sp>
      <p:grpSp>
        <p:nvGrpSpPr>
          <p:cNvPr id="9" name="Group 9"/>
          <p:cNvGrpSpPr/>
          <p:nvPr/>
        </p:nvGrpSpPr>
        <p:grpSpPr>
          <a:xfrm>
            <a:off x="1028700" y="1028700"/>
            <a:ext cx="6966690" cy="1592210"/>
            <a:chOff x="0" y="0"/>
            <a:chExt cx="9288920" cy="2122947"/>
          </a:xfrm>
        </p:grpSpPr>
        <p:sp>
          <p:nvSpPr>
            <p:cNvPr id="10" name="TextBox 10"/>
            <p:cNvSpPr txBox="1"/>
            <p:nvPr/>
          </p:nvSpPr>
          <p:spPr>
            <a:xfrm>
              <a:off x="0" y="1383172"/>
              <a:ext cx="8360002" cy="739775"/>
            </a:xfrm>
            <a:prstGeom prst="rect">
              <a:avLst/>
            </a:prstGeom>
          </p:spPr>
          <p:txBody>
            <a:bodyPr lIns="0" tIns="0" rIns="0" bIns="0" rtlCol="0" anchor="t">
              <a:spAutoFit/>
            </a:bodyPr>
            <a:lstStyle/>
            <a:p>
              <a:pPr>
                <a:lnSpc>
                  <a:spcPts val="4550"/>
                </a:lnSpc>
              </a:pPr>
              <a:endParaRPr/>
            </a:p>
          </p:txBody>
        </p:sp>
        <p:sp>
          <p:nvSpPr>
            <p:cNvPr id="11" name="TextBox 11"/>
            <p:cNvSpPr txBox="1"/>
            <p:nvPr/>
          </p:nvSpPr>
          <p:spPr>
            <a:xfrm>
              <a:off x="0" y="-9525"/>
              <a:ext cx="9288920" cy="1147366"/>
            </a:xfrm>
            <a:prstGeom prst="rect">
              <a:avLst/>
            </a:prstGeom>
          </p:spPr>
          <p:txBody>
            <a:bodyPr lIns="0" tIns="0" rIns="0" bIns="0" rtlCol="0" anchor="t">
              <a:spAutoFit/>
            </a:bodyPr>
            <a:lstStyle/>
            <a:p>
              <a:pPr>
                <a:lnSpc>
                  <a:spcPts val="6720"/>
                </a:lnSpc>
              </a:pPr>
              <a:r>
                <a:rPr lang="en-US" sz="5600">
                  <a:solidFill>
                    <a:srgbClr val="000000"/>
                  </a:solidFill>
                  <a:latin typeface="TT Commons Pro"/>
                </a:rPr>
                <a:t>RECALL</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946" t="64532"/>
          <a:stretch>
            <a:fillRect/>
          </a:stretch>
        </p:blipFill>
        <p:spPr>
          <a:xfrm>
            <a:off x="0" y="0"/>
            <a:ext cx="18288000" cy="10287000"/>
          </a:xfrm>
          <a:prstGeom prst="rect">
            <a:avLst/>
          </a:prstGeom>
        </p:spPr>
      </p:pic>
      <p:grpSp>
        <p:nvGrpSpPr>
          <p:cNvPr id="3" name="Group 3"/>
          <p:cNvGrpSpPr/>
          <p:nvPr/>
        </p:nvGrpSpPr>
        <p:grpSpPr>
          <a:xfrm>
            <a:off x="317358" y="2321171"/>
            <a:ext cx="17730862" cy="6875828"/>
            <a:chOff x="0" y="0"/>
            <a:chExt cx="9942814" cy="3855711"/>
          </a:xfrm>
        </p:grpSpPr>
        <p:sp>
          <p:nvSpPr>
            <p:cNvPr id="4" name="Freeform 4"/>
            <p:cNvSpPr/>
            <p:nvPr/>
          </p:nvSpPr>
          <p:spPr>
            <a:xfrm>
              <a:off x="0" y="0"/>
              <a:ext cx="9942814" cy="3855711"/>
            </a:xfrm>
            <a:custGeom>
              <a:avLst/>
              <a:gdLst/>
              <a:ahLst/>
              <a:cxnLst/>
              <a:rect l="l" t="t" r="r" b="b"/>
              <a:pathLst>
                <a:path w="9942814" h="3855711">
                  <a:moveTo>
                    <a:pt x="9818354" y="3855711"/>
                  </a:moveTo>
                  <a:lnTo>
                    <a:pt x="124460" y="3855711"/>
                  </a:lnTo>
                  <a:cubicBezTo>
                    <a:pt x="55880" y="3855711"/>
                    <a:pt x="0" y="3799831"/>
                    <a:pt x="0" y="3731251"/>
                  </a:cubicBezTo>
                  <a:lnTo>
                    <a:pt x="0" y="124460"/>
                  </a:lnTo>
                  <a:cubicBezTo>
                    <a:pt x="0" y="55880"/>
                    <a:pt x="55880" y="0"/>
                    <a:pt x="124460" y="0"/>
                  </a:cubicBezTo>
                  <a:lnTo>
                    <a:pt x="9818354" y="0"/>
                  </a:lnTo>
                  <a:cubicBezTo>
                    <a:pt x="9886934" y="0"/>
                    <a:pt x="9942814" y="55880"/>
                    <a:pt x="9942814" y="124460"/>
                  </a:cubicBezTo>
                  <a:lnTo>
                    <a:pt x="9942814" y="3731251"/>
                  </a:lnTo>
                  <a:cubicBezTo>
                    <a:pt x="9942814" y="3799831"/>
                    <a:pt x="9886934" y="3855711"/>
                    <a:pt x="9818354" y="3855711"/>
                  </a:cubicBezTo>
                  <a:close/>
                </a:path>
              </a:pathLst>
            </a:custGeom>
            <a:solidFill>
              <a:srgbClr val="FFFFFF">
                <a:alpha val="40000"/>
              </a:srgbClr>
            </a:solidFill>
          </p:spPr>
        </p:sp>
      </p:grpSp>
      <p:pic>
        <p:nvPicPr>
          <p:cNvPr id="5" name="Picture 5"/>
          <p:cNvPicPr>
            <a:picLocks noChangeAspect="1"/>
          </p:cNvPicPr>
          <p:nvPr/>
        </p:nvPicPr>
        <p:blipFill>
          <a:blip r:embed="rId3"/>
          <a:srcRect/>
          <a:stretch>
            <a:fillRect/>
          </a:stretch>
        </p:blipFill>
        <p:spPr>
          <a:xfrm>
            <a:off x="755107" y="3775646"/>
            <a:ext cx="5322967" cy="3966878"/>
          </a:xfrm>
          <a:prstGeom prst="rect">
            <a:avLst/>
          </a:prstGeom>
        </p:spPr>
      </p:pic>
      <p:pic>
        <p:nvPicPr>
          <p:cNvPr id="6" name="Picture 6"/>
          <p:cNvPicPr>
            <a:picLocks noChangeAspect="1"/>
          </p:cNvPicPr>
          <p:nvPr/>
        </p:nvPicPr>
        <p:blipFill>
          <a:blip r:embed="rId4"/>
          <a:srcRect/>
          <a:stretch>
            <a:fillRect/>
          </a:stretch>
        </p:blipFill>
        <p:spPr>
          <a:xfrm>
            <a:off x="6478087" y="3775646"/>
            <a:ext cx="5331825" cy="3966878"/>
          </a:xfrm>
          <a:prstGeom prst="rect">
            <a:avLst/>
          </a:prstGeom>
        </p:spPr>
      </p:pic>
      <p:pic>
        <p:nvPicPr>
          <p:cNvPr id="7" name="Picture 7"/>
          <p:cNvPicPr>
            <a:picLocks noChangeAspect="1"/>
          </p:cNvPicPr>
          <p:nvPr/>
        </p:nvPicPr>
        <p:blipFill>
          <a:blip r:embed="rId5"/>
          <a:srcRect/>
          <a:stretch>
            <a:fillRect/>
          </a:stretch>
        </p:blipFill>
        <p:spPr>
          <a:xfrm>
            <a:off x="12300749" y="3775646"/>
            <a:ext cx="5419159" cy="3966878"/>
          </a:xfrm>
          <a:prstGeom prst="rect">
            <a:avLst/>
          </a:prstGeom>
        </p:spPr>
      </p:pic>
      <p:grpSp>
        <p:nvGrpSpPr>
          <p:cNvPr id="8" name="Group 8"/>
          <p:cNvGrpSpPr/>
          <p:nvPr/>
        </p:nvGrpSpPr>
        <p:grpSpPr>
          <a:xfrm>
            <a:off x="1740042" y="1028700"/>
            <a:ext cx="6966690" cy="1592210"/>
            <a:chOff x="0" y="0"/>
            <a:chExt cx="9288920" cy="2122947"/>
          </a:xfrm>
        </p:grpSpPr>
        <p:sp>
          <p:nvSpPr>
            <p:cNvPr id="9" name="TextBox 9"/>
            <p:cNvSpPr txBox="1"/>
            <p:nvPr/>
          </p:nvSpPr>
          <p:spPr>
            <a:xfrm>
              <a:off x="0" y="1383172"/>
              <a:ext cx="8360002" cy="739775"/>
            </a:xfrm>
            <a:prstGeom prst="rect">
              <a:avLst/>
            </a:prstGeom>
          </p:spPr>
          <p:txBody>
            <a:bodyPr lIns="0" tIns="0" rIns="0" bIns="0" rtlCol="0" anchor="t">
              <a:spAutoFit/>
            </a:bodyPr>
            <a:lstStyle/>
            <a:p>
              <a:pPr>
                <a:lnSpc>
                  <a:spcPts val="4550"/>
                </a:lnSpc>
              </a:pPr>
              <a:endParaRPr/>
            </a:p>
          </p:txBody>
        </p:sp>
        <p:sp>
          <p:nvSpPr>
            <p:cNvPr id="10" name="TextBox 10"/>
            <p:cNvSpPr txBox="1"/>
            <p:nvPr/>
          </p:nvSpPr>
          <p:spPr>
            <a:xfrm>
              <a:off x="0" y="-9525"/>
              <a:ext cx="9288920" cy="1147366"/>
            </a:xfrm>
            <a:prstGeom prst="rect">
              <a:avLst/>
            </a:prstGeom>
          </p:spPr>
          <p:txBody>
            <a:bodyPr lIns="0" tIns="0" rIns="0" bIns="0" rtlCol="0" anchor="t">
              <a:spAutoFit/>
            </a:bodyPr>
            <a:lstStyle/>
            <a:p>
              <a:pPr>
                <a:lnSpc>
                  <a:spcPts val="6720"/>
                </a:lnSpc>
              </a:pPr>
              <a:r>
                <a:rPr lang="en-US" sz="5600">
                  <a:solidFill>
                    <a:srgbClr val="000000"/>
                  </a:solidFill>
                  <a:latin typeface="TT Commons Pro"/>
                </a:rPr>
                <a:t>F1 SCORE</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946" t="64532"/>
          <a:stretch>
            <a:fillRect/>
          </a:stretch>
        </p:blipFill>
        <p:spPr>
          <a:xfrm>
            <a:off x="0" y="0"/>
            <a:ext cx="18288000" cy="10287000"/>
          </a:xfrm>
          <a:prstGeom prst="rect">
            <a:avLst/>
          </a:prstGeom>
        </p:spPr>
      </p:pic>
      <p:grpSp>
        <p:nvGrpSpPr>
          <p:cNvPr id="3" name="Group 3"/>
          <p:cNvGrpSpPr/>
          <p:nvPr/>
        </p:nvGrpSpPr>
        <p:grpSpPr>
          <a:xfrm>
            <a:off x="317358" y="2321171"/>
            <a:ext cx="17730862" cy="6875828"/>
            <a:chOff x="0" y="0"/>
            <a:chExt cx="9942814" cy="3855711"/>
          </a:xfrm>
        </p:grpSpPr>
        <p:sp>
          <p:nvSpPr>
            <p:cNvPr id="4" name="Freeform 4"/>
            <p:cNvSpPr/>
            <p:nvPr/>
          </p:nvSpPr>
          <p:spPr>
            <a:xfrm>
              <a:off x="0" y="0"/>
              <a:ext cx="9942814" cy="3855711"/>
            </a:xfrm>
            <a:custGeom>
              <a:avLst/>
              <a:gdLst/>
              <a:ahLst/>
              <a:cxnLst/>
              <a:rect l="l" t="t" r="r" b="b"/>
              <a:pathLst>
                <a:path w="9942814" h="3855711">
                  <a:moveTo>
                    <a:pt x="9818354" y="3855711"/>
                  </a:moveTo>
                  <a:lnTo>
                    <a:pt x="124460" y="3855711"/>
                  </a:lnTo>
                  <a:cubicBezTo>
                    <a:pt x="55880" y="3855711"/>
                    <a:pt x="0" y="3799831"/>
                    <a:pt x="0" y="3731251"/>
                  </a:cubicBezTo>
                  <a:lnTo>
                    <a:pt x="0" y="124460"/>
                  </a:lnTo>
                  <a:cubicBezTo>
                    <a:pt x="0" y="55880"/>
                    <a:pt x="55880" y="0"/>
                    <a:pt x="124460" y="0"/>
                  </a:cubicBezTo>
                  <a:lnTo>
                    <a:pt x="9818354" y="0"/>
                  </a:lnTo>
                  <a:cubicBezTo>
                    <a:pt x="9886934" y="0"/>
                    <a:pt x="9942814" y="55880"/>
                    <a:pt x="9942814" y="124460"/>
                  </a:cubicBezTo>
                  <a:lnTo>
                    <a:pt x="9942814" y="3731251"/>
                  </a:lnTo>
                  <a:cubicBezTo>
                    <a:pt x="9942814" y="3799831"/>
                    <a:pt x="9886934" y="3855711"/>
                    <a:pt x="9818354" y="3855711"/>
                  </a:cubicBezTo>
                  <a:close/>
                </a:path>
              </a:pathLst>
            </a:custGeom>
            <a:solidFill>
              <a:srgbClr val="FFFFFF">
                <a:alpha val="40000"/>
              </a:srgbClr>
            </a:solidFill>
          </p:spPr>
        </p:sp>
      </p:grpSp>
      <p:pic>
        <p:nvPicPr>
          <p:cNvPr id="5" name="Picture 5"/>
          <p:cNvPicPr>
            <a:picLocks noChangeAspect="1"/>
          </p:cNvPicPr>
          <p:nvPr/>
        </p:nvPicPr>
        <p:blipFill>
          <a:blip r:embed="rId3"/>
          <a:srcRect/>
          <a:stretch>
            <a:fillRect/>
          </a:stretch>
        </p:blipFill>
        <p:spPr>
          <a:xfrm>
            <a:off x="730899" y="3775646"/>
            <a:ext cx="5369212" cy="3966878"/>
          </a:xfrm>
          <a:prstGeom prst="rect">
            <a:avLst/>
          </a:prstGeom>
        </p:spPr>
      </p:pic>
      <p:pic>
        <p:nvPicPr>
          <p:cNvPr id="6" name="Picture 6"/>
          <p:cNvPicPr>
            <a:picLocks noChangeAspect="1"/>
          </p:cNvPicPr>
          <p:nvPr/>
        </p:nvPicPr>
        <p:blipFill>
          <a:blip r:embed="rId4"/>
          <a:srcRect/>
          <a:stretch>
            <a:fillRect/>
          </a:stretch>
        </p:blipFill>
        <p:spPr>
          <a:xfrm>
            <a:off x="6443444" y="3775646"/>
            <a:ext cx="5478689" cy="4012119"/>
          </a:xfrm>
          <a:prstGeom prst="rect">
            <a:avLst/>
          </a:prstGeom>
        </p:spPr>
      </p:pic>
      <p:pic>
        <p:nvPicPr>
          <p:cNvPr id="7" name="Picture 7"/>
          <p:cNvPicPr>
            <a:picLocks noChangeAspect="1"/>
          </p:cNvPicPr>
          <p:nvPr/>
        </p:nvPicPr>
        <p:blipFill>
          <a:blip r:embed="rId5"/>
          <a:srcRect/>
          <a:stretch>
            <a:fillRect/>
          </a:stretch>
        </p:blipFill>
        <p:spPr>
          <a:xfrm>
            <a:off x="12445405" y="3775646"/>
            <a:ext cx="5257587" cy="4012119"/>
          </a:xfrm>
          <a:prstGeom prst="rect">
            <a:avLst/>
          </a:prstGeom>
        </p:spPr>
      </p:pic>
      <p:grpSp>
        <p:nvGrpSpPr>
          <p:cNvPr id="8" name="Group 8"/>
          <p:cNvGrpSpPr/>
          <p:nvPr/>
        </p:nvGrpSpPr>
        <p:grpSpPr>
          <a:xfrm>
            <a:off x="1740042" y="1028700"/>
            <a:ext cx="6966690" cy="1592210"/>
            <a:chOff x="0" y="0"/>
            <a:chExt cx="9288920" cy="2122947"/>
          </a:xfrm>
        </p:grpSpPr>
        <p:sp>
          <p:nvSpPr>
            <p:cNvPr id="9" name="TextBox 9"/>
            <p:cNvSpPr txBox="1"/>
            <p:nvPr/>
          </p:nvSpPr>
          <p:spPr>
            <a:xfrm>
              <a:off x="0" y="1383172"/>
              <a:ext cx="8360002" cy="739775"/>
            </a:xfrm>
            <a:prstGeom prst="rect">
              <a:avLst/>
            </a:prstGeom>
          </p:spPr>
          <p:txBody>
            <a:bodyPr lIns="0" tIns="0" rIns="0" bIns="0" rtlCol="0" anchor="t">
              <a:spAutoFit/>
            </a:bodyPr>
            <a:lstStyle/>
            <a:p>
              <a:pPr>
                <a:lnSpc>
                  <a:spcPts val="4550"/>
                </a:lnSpc>
              </a:pPr>
              <a:endParaRPr/>
            </a:p>
          </p:txBody>
        </p:sp>
        <p:sp>
          <p:nvSpPr>
            <p:cNvPr id="10" name="TextBox 10"/>
            <p:cNvSpPr txBox="1"/>
            <p:nvPr/>
          </p:nvSpPr>
          <p:spPr>
            <a:xfrm>
              <a:off x="0" y="-9525"/>
              <a:ext cx="9288920" cy="1147366"/>
            </a:xfrm>
            <a:prstGeom prst="rect">
              <a:avLst/>
            </a:prstGeom>
          </p:spPr>
          <p:txBody>
            <a:bodyPr lIns="0" tIns="0" rIns="0" bIns="0" rtlCol="0" anchor="t">
              <a:spAutoFit/>
            </a:bodyPr>
            <a:lstStyle/>
            <a:p>
              <a:pPr>
                <a:lnSpc>
                  <a:spcPts val="6720"/>
                </a:lnSpc>
              </a:pPr>
              <a:r>
                <a:rPr lang="en-US" sz="5600">
                  <a:solidFill>
                    <a:srgbClr val="000000"/>
                  </a:solidFill>
                  <a:latin typeface="TT Commons Pro"/>
                </a:rPr>
                <a:t>SPECIFICITY</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946" t="4586" b="5994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5000"/>
          </a:blip>
          <a:srcRect/>
          <a:stretch>
            <a:fillRect/>
          </a:stretch>
        </p:blipFill>
        <p:spPr>
          <a:xfrm rot="9007576">
            <a:off x="-3718518" y="1240391"/>
            <a:ext cx="10624840" cy="12724359"/>
          </a:xfrm>
          <a:prstGeom prst="rect">
            <a:avLst/>
          </a:prstGeom>
        </p:spPr>
      </p:pic>
      <p:grpSp>
        <p:nvGrpSpPr>
          <p:cNvPr id="4" name="Group 4"/>
          <p:cNvGrpSpPr/>
          <p:nvPr/>
        </p:nvGrpSpPr>
        <p:grpSpPr>
          <a:xfrm>
            <a:off x="1028700" y="1040775"/>
            <a:ext cx="9565344" cy="1837749"/>
            <a:chOff x="0" y="0"/>
            <a:chExt cx="12753792" cy="2450332"/>
          </a:xfrm>
        </p:grpSpPr>
        <p:sp>
          <p:nvSpPr>
            <p:cNvPr id="5" name="TextBox 5"/>
            <p:cNvSpPr txBox="1"/>
            <p:nvPr/>
          </p:nvSpPr>
          <p:spPr>
            <a:xfrm>
              <a:off x="0" y="-209550"/>
              <a:ext cx="12753792" cy="1672590"/>
            </a:xfrm>
            <a:prstGeom prst="rect">
              <a:avLst/>
            </a:prstGeom>
          </p:spPr>
          <p:txBody>
            <a:bodyPr lIns="0" tIns="0" rIns="0" bIns="0" rtlCol="0" anchor="t">
              <a:spAutoFit/>
            </a:bodyPr>
            <a:lstStyle/>
            <a:p>
              <a:pPr>
                <a:lnSpc>
                  <a:spcPts val="10800"/>
                </a:lnSpc>
              </a:pPr>
              <a:r>
                <a:rPr lang="en-US" sz="7200">
                  <a:solidFill>
                    <a:srgbClr val="000000"/>
                  </a:solidFill>
                  <a:latin typeface="TAN Mon Cheri"/>
                </a:rPr>
                <a:t>CONCLUSION</a:t>
              </a:r>
            </a:p>
          </p:txBody>
        </p:sp>
        <p:sp>
          <p:nvSpPr>
            <p:cNvPr id="6" name="TextBox 6"/>
            <p:cNvSpPr txBox="1"/>
            <p:nvPr/>
          </p:nvSpPr>
          <p:spPr>
            <a:xfrm>
              <a:off x="0" y="1710557"/>
              <a:ext cx="12753792" cy="739775"/>
            </a:xfrm>
            <a:prstGeom prst="rect">
              <a:avLst/>
            </a:prstGeom>
          </p:spPr>
          <p:txBody>
            <a:bodyPr lIns="0" tIns="0" rIns="0" bIns="0" rtlCol="0" anchor="t">
              <a:spAutoFit/>
            </a:bodyPr>
            <a:lstStyle/>
            <a:p>
              <a:pPr>
                <a:lnSpc>
                  <a:spcPts val="4550"/>
                </a:lnSpc>
              </a:pPr>
              <a:endParaRPr/>
            </a:p>
          </p:txBody>
        </p:sp>
      </p:grpSp>
      <p:sp>
        <p:nvSpPr>
          <p:cNvPr id="7" name="TextBox 7"/>
          <p:cNvSpPr txBox="1"/>
          <p:nvPr/>
        </p:nvSpPr>
        <p:spPr>
          <a:xfrm>
            <a:off x="1331240" y="2792799"/>
            <a:ext cx="16076269" cy="4261670"/>
          </a:xfrm>
          <a:prstGeom prst="rect">
            <a:avLst/>
          </a:prstGeom>
        </p:spPr>
        <p:txBody>
          <a:bodyPr lIns="0" tIns="0" rIns="0" bIns="0" rtlCol="0" anchor="t">
            <a:spAutoFit/>
          </a:bodyPr>
          <a:lstStyle/>
          <a:p>
            <a:pPr algn="just">
              <a:lnSpc>
                <a:spcPts val="4835"/>
              </a:lnSpc>
            </a:pPr>
            <a:r>
              <a:rPr lang="en-US" sz="3223">
                <a:solidFill>
                  <a:srgbClr val="000000"/>
                </a:solidFill>
                <a:latin typeface="TT Commons Pro"/>
              </a:rPr>
              <a:t>We used various machine learning models to classify the passwords depending on their strength in our dataset. We can reasonably claim that SVM (radial) is the best method, with the highest accuracy and F1 score, followed by SVM and the Naive Bayes classifier. On the other hand, random Forest lags because it successfully classifies two classes but fails to categorize one. One of the reasons for this is that we utilize the party random forest library, which reduces the dataset to run compared to the standard libraries.</a:t>
            </a:r>
          </a:p>
          <a:p>
            <a:pPr algn="just">
              <a:lnSpc>
                <a:spcPts val="4835"/>
              </a:lnSpc>
            </a:pPr>
            <a:endParaRPr lang="en-US" sz="3223">
              <a:solidFill>
                <a:srgbClr val="000000"/>
              </a:solidFill>
              <a:latin typeface="TT Commo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136" t="166" r="1809" b="64365"/>
          <a:stretch>
            <a:fillRect/>
          </a:stretch>
        </p:blipFill>
        <p:spPr>
          <a:xfrm>
            <a:off x="0" y="0"/>
            <a:ext cx="18288000" cy="10287000"/>
          </a:xfrm>
          <a:prstGeom prst="rect">
            <a:avLst/>
          </a:prstGeom>
        </p:spPr>
      </p:pic>
      <p:grpSp>
        <p:nvGrpSpPr>
          <p:cNvPr id="3" name="Group 3"/>
          <p:cNvGrpSpPr/>
          <p:nvPr/>
        </p:nvGrpSpPr>
        <p:grpSpPr>
          <a:xfrm>
            <a:off x="2886073" y="4057047"/>
            <a:ext cx="12515853" cy="3176820"/>
            <a:chOff x="0" y="0"/>
            <a:chExt cx="16687804" cy="4235760"/>
          </a:xfrm>
        </p:grpSpPr>
        <p:sp>
          <p:nvSpPr>
            <p:cNvPr id="4" name="TextBox 4"/>
            <p:cNvSpPr txBox="1"/>
            <p:nvPr/>
          </p:nvSpPr>
          <p:spPr>
            <a:xfrm>
              <a:off x="0" y="-209550"/>
              <a:ext cx="16687804" cy="3484457"/>
            </a:xfrm>
            <a:prstGeom prst="rect">
              <a:avLst/>
            </a:prstGeom>
          </p:spPr>
          <p:txBody>
            <a:bodyPr lIns="0" tIns="0" rIns="0" bIns="0" rtlCol="0" anchor="t">
              <a:spAutoFit/>
            </a:bodyPr>
            <a:lstStyle/>
            <a:p>
              <a:pPr algn="ctr">
                <a:lnSpc>
                  <a:spcPts val="10800"/>
                </a:lnSpc>
              </a:pPr>
              <a:r>
                <a:rPr lang="en-US" sz="7200">
                  <a:solidFill>
                    <a:srgbClr val="000000"/>
                  </a:solidFill>
                  <a:latin typeface="TAN Mon Cheri"/>
                </a:rPr>
                <a:t>THANK YOU FOR LISTENING!</a:t>
              </a:r>
            </a:p>
          </p:txBody>
        </p:sp>
        <p:sp>
          <p:nvSpPr>
            <p:cNvPr id="5" name="TextBox 5"/>
            <p:cNvSpPr txBox="1"/>
            <p:nvPr/>
          </p:nvSpPr>
          <p:spPr>
            <a:xfrm>
              <a:off x="2512001" y="3495985"/>
              <a:ext cx="11663803" cy="739775"/>
            </a:xfrm>
            <a:prstGeom prst="rect">
              <a:avLst/>
            </a:prstGeom>
          </p:spPr>
          <p:txBody>
            <a:bodyPr lIns="0" tIns="0" rIns="0" bIns="0" rtlCol="0" anchor="t">
              <a:spAutoFit/>
            </a:bodyPr>
            <a:lstStyle/>
            <a:p>
              <a:pPr algn="ctr">
                <a:lnSpc>
                  <a:spcPts val="455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509195">
            <a:off x="-5813943" y="-2972466"/>
            <a:ext cx="11627886" cy="13925612"/>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95014" y="1208919"/>
            <a:ext cx="15350424" cy="15350424"/>
          </a:xfrm>
          <a:prstGeom prst="rect">
            <a:avLst/>
          </a:prstGeom>
        </p:spPr>
      </p:pic>
      <p:pic>
        <p:nvPicPr>
          <p:cNvPr id="4" name="Picture 4"/>
          <p:cNvPicPr>
            <a:picLocks noChangeAspect="1"/>
          </p:cNvPicPr>
          <p:nvPr/>
        </p:nvPicPr>
        <p:blipFill>
          <a:blip r:embed="rId5"/>
          <a:srcRect t="34363" b="37065"/>
          <a:stretch>
            <a:fillRect/>
          </a:stretch>
        </p:blipFill>
        <p:spPr>
          <a:xfrm>
            <a:off x="521387" y="5994062"/>
            <a:ext cx="17245225" cy="3264238"/>
          </a:xfrm>
          <a:prstGeom prst="rect">
            <a:avLst/>
          </a:prstGeom>
        </p:spPr>
      </p:pic>
      <p:sp>
        <p:nvSpPr>
          <p:cNvPr id="5" name="TextBox 5"/>
          <p:cNvSpPr txBox="1"/>
          <p:nvPr/>
        </p:nvSpPr>
        <p:spPr>
          <a:xfrm>
            <a:off x="1028700" y="1395943"/>
            <a:ext cx="9051364" cy="1015365"/>
          </a:xfrm>
          <a:prstGeom prst="rect">
            <a:avLst/>
          </a:prstGeom>
        </p:spPr>
        <p:txBody>
          <a:bodyPr lIns="0" tIns="0" rIns="0" bIns="0" rtlCol="0" anchor="t">
            <a:spAutoFit/>
          </a:bodyPr>
          <a:lstStyle/>
          <a:p>
            <a:pPr>
              <a:lnSpc>
                <a:spcPts val="8400"/>
              </a:lnSpc>
            </a:pPr>
            <a:r>
              <a:rPr lang="en-US" sz="5600">
                <a:solidFill>
                  <a:srgbClr val="000000"/>
                </a:solidFill>
                <a:latin typeface="TAN Mon Cheri"/>
              </a:rPr>
              <a:t>INTRODUCTION</a:t>
            </a:r>
          </a:p>
        </p:txBody>
      </p:sp>
      <p:grpSp>
        <p:nvGrpSpPr>
          <p:cNvPr id="6" name="Group 6"/>
          <p:cNvGrpSpPr/>
          <p:nvPr/>
        </p:nvGrpSpPr>
        <p:grpSpPr>
          <a:xfrm>
            <a:off x="8886884" y="494542"/>
            <a:ext cx="8830690" cy="4354617"/>
            <a:chOff x="0" y="0"/>
            <a:chExt cx="11774253" cy="5806157"/>
          </a:xfrm>
        </p:grpSpPr>
        <p:sp>
          <p:nvSpPr>
            <p:cNvPr id="7" name="TextBox 7"/>
            <p:cNvSpPr txBox="1"/>
            <p:nvPr/>
          </p:nvSpPr>
          <p:spPr>
            <a:xfrm>
              <a:off x="0" y="1366773"/>
              <a:ext cx="11774253" cy="4439383"/>
            </a:xfrm>
            <a:prstGeom prst="rect">
              <a:avLst/>
            </a:prstGeom>
          </p:spPr>
          <p:txBody>
            <a:bodyPr lIns="0" tIns="0" rIns="0" bIns="0" rtlCol="0" anchor="t">
              <a:spAutoFit/>
            </a:bodyPr>
            <a:lstStyle/>
            <a:p>
              <a:pPr algn="just">
                <a:lnSpc>
                  <a:spcPts val="3762"/>
                </a:lnSpc>
              </a:pPr>
              <a:r>
                <a:rPr lang="en-US" sz="2894">
                  <a:solidFill>
                    <a:srgbClr val="000000"/>
                  </a:solidFill>
                  <a:latin typeface="TT Commons Pro"/>
                </a:rPr>
                <a:t>Since the emergence of technology, passwords have become a significant element of people's lives. Since the dawn of technology, they have played a critical role in safeguarding our digital lives online. In a world where information security is becoming increasingly important, every organization's requirement for user access control is vital. </a:t>
              </a:r>
            </a:p>
          </p:txBody>
        </p:sp>
        <p:sp>
          <p:nvSpPr>
            <p:cNvPr id="8" name="TextBox 8"/>
            <p:cNvSpPr txBox="1"/>
            <p:nvPr/>
          </p:nvSpPr>
          <p:spPr>
            <a:xfrm>
              <a:off x="0" y="-28575"/>
              <a:ext cx="11774253" cy="763705"/>
            </a:xfrm>
            <a:prstGeom prst="rect">
              <a:avLst/>
            </a:prstGeom>
          </p:spPr>
          <p:txBody>
            <a:bodyPr lIns="0" tIns="0" rIns="0" bIns="0" rtlCol="0" anchor="t">
              <a:spAutoFit/>
            </a:bodyPr>
            <a:lstStyle/>
            <a:p>
              <a:pPr>
                <a:lnSpc>
                  <a:spcPts val="4703"/>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83" t="51384" r="36563" b="13147"/>
          <a:stretch>
            <a:fillRect/>
          </a:stretch>
        </p:blipFill>
        <p:spPr>
          <a:xfrm>
            <a:off x="0" y="0"/>
            <a:ext cx="18288000" cy="10287000"/>
          </a:xfrm>
          <a:prstGeom prst="rect">
            <a:avLst/>
          </a:prstGeom>
        </p:spPr>
      </p:pic>
      <p:sp>
        <p:nvSpPr>
          <p:cNvPr id="3" name="TextBox 3"/>
          <p:cNvSpPr txBox="1"/>
          <p:nvPr/>
        </p:nvSpPr>
        <p:spPr>
          <a:xfrm>
            <a:off x="10571529" y="2131566"/>
            <a:ext cx="6687771" cy="5934075"/>
          </a:xfrm>
          <a:prstGeom prst="rect">
            <a:avLst/>
          </a:prstGeom>
        </p:spPr>
        <p:txBody>
          <a:bodyPr lIns="0" tIns="0" rIns="0" bIns="0" rtlCol="0" anchor="t">
            <a:spAutoFit/>
          </a:bodyPr>
          <a:lstStyle/>
          <a:p>
            <a:pPr algn="just">
              <a:lnSpc>
                <a:spcPts val="3899"/>
              </a:lnSpc>
            </a:pPr>
            <a:r>
              <a:rPr lang="en-US" sz="2999">
                <a:solidFill>
                  <a:srgbClr val="000000"/>
                </a:solidFill>
                <a:latin typeface="TT Commons Pro"/>
              </a:rPr>
              <a:t>The dataset we chose can be found on Kaggle.com. The credentials utilized in the research came from the internet breach of 000webhost. The password's strength was determined using a tool developed by Georgia Tech University called PARS, which includes all commercial password metres.</a:t>
            </a:r>
          </a:p>
          <a:p>
            <a:pPr algn="just">
              <a:lnSpc>
                <a:spcPts val="3899"/>
              </a:lnSpc>
            </a:pPr>
            <a:r>
              <a:rPr lang="en-US" sz="2999">
                <a:solidFill>
                  <a:srgbClr val="000000"/>
                </a:solidFill>
                <a:latin typeface="TT Commons Pro"/>
              </a:rPr>
              <a:t>All of the passwords were supplied to the device, and it generated new files for each commercial password strength metre.</a:t>
            </a:r>
          </a:p>
        </p:txBody>
      </p:sp>
      <p:sp>
        <p:nvSpPr>
          <p:cNvPr id="4" name="TextBox 4"/>
          <p:cNvSpPr txBox="1"/>
          <p:nvPr/>
        </p:nvSpPr>
        <p:spPr>
          <a:xfrm>
            <a:off x="1452035" y="2122041"/>
            <a:ext cx="6687771" cy="7429500"/>
          </a:xfrm>
          <a:prstGeom prst="rect">
            <a:avLst/>
          </a:prstGeom>
        </p:spPr>
        <p:txBody>
          <a:bodyPr lIns="0" tIns="0" rIns="0" bIns="0" rtlCol="0" anchor="t">
            <a:spAutoFit/>
          </a:bodyPr>
          <a:lstStyle/>
          <a:p>
            <a:pPr algn="just">
              <a:lnSpc>
                <a:spcPts val="3900"/>
              </a:lnSpc>
            </a:pPr>
            <a:r>
              <a:rPr lang="en-US" sz="3000">
                <a:solidFill>
                  <a:srgbClr val="000000"/>
                </a:solidFill>
                <a:latin typeface="TT Commons Pro"/>
              </a:rPr>
              <a:t>Significant research has been done on passwords, security, authentication methods,and options beyond passwords. More securealternatives to passwordsexist. But as Herley et al. stated in their paper, there are several barriers to moving beyond passwords, such as diversity of requirements, user reluctance and usability, individual controlof end-user systems etc. Today, alphanumeric passwords are still the most common mode of authentication; hence the focus rests on improvingthe securityof passwords and their authentication. </a:t>
            </a:r>
          </a:p>
        </p:txBody>
      </p:sp>
      <p:sp>
        <p:nvSpPr>
          <p:cNvPr id="5" name="TextBox 5"/>
          <p:cNvSpPr txBox="1"/>
          <p:nvPr/>
        </p:nvSpPr>
        <p:spPr>
          <a:xfrm>
            <a:off x="1028700" y="866775"/>
            <a:ext cx="17058243" cy="1015365"/>
          </a:xfrm>
          <a:prstGeom prst="rect">
            <a:avLst/>
          </a:prstGeom>
        </p:spPr>
        <p:txBody>
          <a:bodyPr lIns="0" tIns="0" rIns="0" bIns="0" rtlCol="0" anchor="t">
            <a:spAutoFit/>
          </a:bodyPr>
          <a:lstStyle/>
          <a:p>
            <a:pPr>
              <a:lnSpc>
                <a:spcPts val="8400"/>
              </a:lnSpc>
            </a:pPr>
            <a:r>
              <a:rPr lang="en-US" sz="5600">
                <a:solidFill>
                  <a:srgbClr val="000000"/>
                </a:solidFill>
                <a:latin typeface="TAN Mon Cheri"/>
              </a:rPr>
              <a:t>RELATED WORK AND BACKGROUND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48600" y="-6819900"/>
            <a:ext cx="15350424" cy="15350424"/>
          </a:xfrm>
          <a:prstGeom prst="rect">
            <a:avLst/>
          </a:prstGeom>
        </p:spPr>
      </p:pic>
      <p:pic>
        <p:nvPicPr>
          <p:cNvPr id="3" name="Picture 3"/>
          <p:cNvPicPr>
            <a:picLocks noChangeAspect="1"/>
          </p:cNvPicPr>
          <p:nvPr/>
        </p:nvPicPr>
        <p:blipFill>
          <a:blip r:embed="rId4">
            <a:alphaModFix amt="80000"/>
          </a:blip>
          <a:srcRect/>
          <a:stretch>
            <a:fillRect/>
          </a:stretch>
        </p:blipFill>
        <p:spPr>
          <a:xfrm>
            <a:off x="-6557517" y="-4415188"/>
            <a:ext cx="18963665" cy="18299937"/>
          </a:xfrm>
          <a:prstGeom prst="rect">
            <a:avLst/>
          </a:prstGeom>
        </p:spPr>
      </p:pic>
      <p:grpSp>
        <p:nvGrpSpPr>
          <p:cNvPr id="4" name="Group 4"/>
          <p:cNvGrpSpPr/>
          <p:nvPr/>
        </p:nvGrpSpPr>
        <p:grpSpPr>
          <a:xfrm>
            <a:off x="2924315" y="1431159"/>
            <a:ext cx="12439369" cy="7424683"/>
            <a:chOff x="0" y="0"/>
            <a:chExt cx="16585825" cy="9899577"/>
          </a:xfrm>
        </p:grpSpPr>
        <p:sp>
          <p:nvSpPr>
            <p:cNvPr id="5" name="TextBox 5"/>
            <p:cNvSpPr txBox="1"/>
            <p:nvPr/>
          </p:nvSpPr>
          <p:spPr>
            <a:xfrm>
              <a:off x="2513771" y="2418200"/>
              <a:ext cx="11558286" cy="3542508"/>
            </a:xfrm>
            <a:prstGeom prst="rect">
              <a:avLst/>
            </a:prstGeom>
          </p:spPr>
          <p:txBody>
            <a:bodyPr lIns="0" tIns="0" rIns="0" bIns="0" rtlCol="0" anchor="t">
              <a:spAutoFit/>
            </a:bodyPr>
            <a:lstStyle/>
            <a:p>
              <a:pPr algn="ctr">
                <a:lnSpc>
                  <a:spcPts val="21839"/>
                </a:lnSpc>
              </a:pPr>
              <a:r>
                <a:rPr lang="en-US" sz="14559" dirty="0">
                  <a:solidFill>
                    <a:srgbClr val="000000"/>
                  </a:solidFill>
                  <a:latin typeface="TAN Mon Cheri"/>
                </a:rPr>
                <a:t>N^^^^^^^</a:t>
              </a:r>
              <a:r>
                <a:rPr lang="en-SG" sz="11500" b="1" i="0" dirty="0">
                  <a:effectLst/>
                  <a:latin typeface="arial" panose="020B0604020202020204" pitchFamily="34" charset="0"/>
                </a:rPr>
                <a:t>^</a:t>
              </a:r>
              <a:r>
                <a:rPr lang="en-US" sz="14559" dirty="0">
                  <a:solidFill>
                    <a:srgbClr val="000000"/>
                  </a:solidFill>
                  <a:latin typeface="TAN Mon Cheri"/>
                </a:rPr>
                <a:t>k</a:t>
              </a:r>
            </a:p>
          </p:txBody>
        </p:sp>
        <p:sp>
          <p:nvSpPr>
            <p:cNvPr id="6" name="TextBox 6"/>
            <p:cNvSpPr txBox="1"/>
            <p:nvPr/>
          </p:nvSpPr>
          <p:spPr>
            <a:xfrm>
              <a:off x="0" y="6708796"/>
              <a:ext cx="16585825" cy="1147366"/>
            </a:xfrm>
            <a:prstGeom prst="rect">
              <a:avLst/>
            </a:prstGeom>
          </p:spPr>
          <p:txBody>
            <a:bodyPr lIns="0" tIns="0" rIns="0" bIns="0" rtlCol="0" anchor="t">
              <a:spAutoFit/>
            </a:bodyPr>
            <a:lstStyle/>
            <a:p>
              <a:pPr algn="ctr">
                <a:lnSpc>
                  <a:spcPts val="6720"/>
                </a:lnSpc>
              </a:pPr>
              <a:r>
                <a:rPr lang="en-US" sz="5600">
                  <a:solidFill>
                    <a:srgbClr val="000000"/>
                  </a:solidFill>
                  <a:latin typeface="TT Commons Pro"/>
                </a:rPr>
                <a:t>ASPECTS OF PASSWORD SECURITY</a:t>
              </a:r>
            </a:p>
          </p:txBody>
        </p:sp>
        <p:sp>
          <p:nvSpPr>
            <p:cNvPr id="7" name="TextBox 7"/>
            <p:cNvSpPr txBox="1"/>
            <p:nvPr/>
          </p:nvSpPr>
          <p:spPr>
            <a:xfrm>
              <a:off x="2953367" y="0"/>
              <a:ext cx="10679091" cy="1422400"/>
            </a:xfrm>
            <a:prstGeom prst="rect">
              <a:avLst/>
            </a:prstGeom>
          </p:spPr>
          <p:txBody>
            <a:bodyPr lIns="0" tIns="0" rIns="0" bIns="0" rtlCol="0" anchor="t">
              <a:spAutoFit/>
            </a:bodyPr>
            <a:lstStyle/>
            <a:p>
              <a:pPr algn="just">
                <a:lnSpc>
                  <a:spcPts val="4200"/>
                </a:lnSpc>
              </a:pPr>
              <a:r>
                <a:rPr lang="en-US" sz="3600" dirty="0">
                  <a:solidFill>
                    <a:srgbClr val="000000"/>
                  </a:solidFill>
                  <a:latin typeface="TT Commons Pro"/>
                </a:rPr>
                <a:t>Let the length of the password that is to be cracked be </a:t>
              </a:r>
              <a:r>
                <a:rPr lang="en-US" sz="3600" dirty="0">
                  <a:solidFill>
                    <a:srgbClr val="000000"/>
                  </a:solidFill>
                  <a:latin typeface="Arimo"/>
                </a:rPr>
                <a:t>N. </a:t>
              </a:r>
            </a:p>
          </p:txBody>
        </p:sp>
        <p:sp>
          <p:nvSpPr>
            <p:cNvPr id="8" name="TextBox 8"/>
            <p:cNvSpPr txBox="1"/>
            <p:nvPr/>
          </p:nvSpPr>
          <p:spPr>
            <a:xfrm>
              <a:off x="3143831" y="8317395"/>
              <a:ext cx="10298164" cy="1582182"/>
            </a:xfrm>
            <a:prstGeom prst="rect">
              <a:avLst/>
            </a:prstGeom>
          </p:spPr>
          <p:txBody>
            <a:bodyPr lIns="0" tIns="0" rIns="0" bIns="0" rtlCol="0" anchor="t">
              <a:spAutoFit/>
            </a:bodyPr>
            <a:lstStyle/>
            <a:p>
              <a:pPr algn="ctr">
                <a:lnSpc>
                  <a:spcPts val="3120"/>
                </a:lnSpc>
              </a:pPr>
              <a:r>
                <a:rPr lang="en-US" sz="2400">
                  <a:solidFill>
                    <a:srgbClr val="000000"/>
                  </a:solidFill>
                  <a:latin typeface="TT Commons Pro"/>
                </a:rPr>
                <a:t>The possible candidates for each character of the passwordare 26. Let the character set consist of k characters for a more generic case. </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46418" y="1063472"/>
            <a:ext cx="910708" cy="91070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41806" y="3350697"/>
            <a:ext cx="715320" cy="91070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9777" y="6954910"/>
            <a:ext cx="859377" cy="910708"/>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469777" y="5254837"/>
            <a:ext cx="910708" cy="841163"/>
          </a:xfrm>
          <a:prstGeom prst="rect">
            <a:avLst/>
          </a:prstGeom>
        </p:spPr>
      </p:pic>
      <p:pic>
        <p:nvPicPr>
          <p:cNvPr id="6" name="Picture 6"/>
          <p:cNvPicPr>
            <a:picLocks noChangeAspect="1"/>
          </p:cNvPicPr>
          <p:nvPr/>
        </p:nvPicPr>
        <p:blipFill>
          <a:blip r:embed="rId10"/>
          <a:srcRect/>
          <a:stretch>
            <a:fillRect/>
          </a:stretch>
        </p:blipFill>
        <p:spPr>
          <a:xfrm>
            <a:off x="-7047863" y="-2001311"/>
            <a:ext cx="14962533" cy="14438844"/>
          </a:xfrm>
          <a:prstGeom prst="rect">
            <a:avLst/>
          </a:prstGeom>
        </p:spPr>
      </p:pic>
      <p:sp>
        <p:nvSpPr>
          <p:cNvPr id="7" name="TextBox 7"/>
          <p:cNvSpPr txBox="1"/>
          <p:nvPr/>
        </p:nvSpPr>
        <p:spPr>
          <a:xfrm>
            <a:off x="9706432" y="735806"/>
            <a:ext cx="7552868" cy="1485900"/>
          </a:xfrm>
          <a:prstGeom prst="rect">
            <a:avLst/>
          </a:prstGeom>
        </p:spPr>
        <p:txBody>
          <a:bodyPr lIns="0" tIns="0" rIns="0" bIns="0" rtlCol="0" anchor="t">
            <a:spAutoFit/>
          </a:bodyPr>
          <a:lstStyle/>
          <a:p>
            <a:pPr>
              <a:lnSpc>
                <a:spcPts val="3900"/>
              </a:lnSpc>
            </a:pPr>
            <a:r>
              <a:rPr lang="en-US" sz="3000">
                <a:solidFill>
                  <a:srgbClr val="000000"/>
                </a:solidFill>
                <a:latin typeface="TT Commons Pro"/>
              </a:rPr>
              <a:t>The most important words or phrases used to protect someone's identity and data are passwords. </a:t>
            </a:r>
          </a:p>
        </p:txBody>
      </p:sp>
      <p:sp>
        <p:nvSpPr>
          <p:cNvPr id="8" name="TextBox 8"/>
          <p:cNvSpPr txBox="1"/>
          <p:nvPr/>
        </p:nvSpPr>
        <p:spPr>
          <a:xfrm>
            <a:off x="9706432" y="5105400"/>
            <a:ext cx="7552868" cy="990600"/>
          </a:xfrm>
          <a:prstGeom prst="rect">
            <a:avLst/>
          </a:prstGeom>
        </p:spPr>
        <p:txBody>
          <a:bodyPr lIns="0" tIns="0" rIns="0" bIns="0" rtlCol="0" anchor="t">
            <a:spAutoFit/>
          </a:bodyPr>
          <a:lstStyle/>
          <a:p>
            <a:pPr>
              <a:lnSpc>
                <a:spcPts val="3900"/>
              </a:lnSpc>
            </a:pPr>
            <a:r>
              <a:rPr lang="en-US" sz="3000">
                <a:solidFill>
                  <a:srgbClr val="000000"/>
                </a:solidFill>
                <a:latin typeface="TT Commons Pro"/>
              </a:rPr>
              <a:t>Judging the strength of a password simply by glancing at it is challenging</a:t>
            </a:r>
          </a:p>
        </p:txBody>
      </p:sp>
      <p:sp>
        <p:nvSpPr>
          <p:cNvPr id="9" name="TextBox 9"/>
          <p:cNvSpPr txBox="1"/>
          <p:nvPr/>
        </p:nvSpPr>
        <p:spPr>
          <a:xfrm>
            <a:off x="9706432" y="3044052"/>
            <a:ext cx="7552868" cy="1485900"/>
          </a:xfrm>
          <a:prstGeom prst="rect">
            <a:avLst/>
          </a:prstGeom>
        </p:spPr>
        <p:txBody>
          <a:bodyPr lIns="0" tIns="0" rIns="0" bIns="0" rtlCol="0" anchor="t">
            <a:spAutoFit/>
          </a:bodyPr>
          <a:lstStyle/>
          <a:p>
            <a:pPr>
              <a:lnSpc>
                <a:spcPts val="3900"/>
              </a:lnSpc>
            </a:pPr>
            <a:r>
              <a:rPr lang="en-US" sz="3000">
                <a:solidFill>
                  <a:srgbClr val="000000"/>
                </a:solidFill>
                <a:latin typeface="TT Commons Pro"/>
              </a:rPr>
              <a:t>They serve as your first line of defence against illegal access to your accounts and personal data. </a:t>
            </a:r>
          </a:p>
        </p:txBody>
      </p:sp>
      <p:sp>
        <p:nvSpPr>
          <p:cNvPr id="10" name="TextBox 10"/>
          <p:cNvSpPr txBox="1"/>
          <p:nvPr/>
        </p:nvSpPr>
        <p:spPr>
          <a:xfrm>
            <a:off x="9706432" y="6648264"/>
            <a:ext cx="7552868" cy="1485900"/>
          </a:xfrm>
          <a:prstGeom prst="rect">
            <a:avLst/>
          </a:prstGeom>
        </p:spPr>
        <p:txBody>
          <a:bodyPr lIns="0" tIns="0" rIns="0" bIns="0" rtlCol="0" anchor="t">
            <a:spAutoFit/>
          </a:bodyPr>
          <a:lstStyle/>
          <a:p>
            <a:pPr>
              <a:lnSpc>
                <a:spcPts val="3900"/>
              </a:lnSpc>
            </a:pPr>
            <a:r>
              <a:rPr lang="en-US" sz="3000">
                <a:solidFill>
                  <a:srgbClr val="000000"/>
                </a:solidFill>
                <a:latin typeface="TT Commons Pro"/>
              </a:rPr>
              <a:t>We used a database of existing passwords with specified strengths based on settings provided by commercial password metres. </a:t>
            </a:r>
          </a:p>
        </p:txBody>
      </p:sp>
      <p:sp>
        <p:nvSpPr>
          <p:cNvPr id="11" name="TextBox 11"/>
          <p:cNvSpPr txBox="1"/>
          <p:nvPr/>
        </p:nvSpPr>
        <p:spPr>
          <a:xfrm>
            <a:off x="1028700" y="866775"/>
            <a:ext cx="6885969" cy="3148965"/>
          </a:xfrm>
          <a:prstGeom prst="rect">
            <a:avLst/>
          </a:prstGeom>
        </p:spPr>
        <p:txBody>
          <a:bodyPr lIns="0" tIns="0" rIns="0" bIns="0" rtlCol="0" anchor="t">
            <a:spAutoFit/>
          </a:bodyPr>
          <a:lstStyle/>
          <a:p>
            <a:pPr>
              <a:lnSpc>
                <a:spcPts val="8400"/>
              </a:lnSpc>
            </a:pPr>
            <a:r>
              <a:rPr lang="en-US" sz="5600">
                <a:solidFill>
                  <a:srgbClr val="000000"/>
                </a:solidFill>
                <a:latin typeface="TAN Mon Cheri"/>
              </a:rPr>
              <a:t>PROBLEM DEFINITION</a:t>
            </a:r>
          </a:p>
          <a:p>
            <a:pPr>
              <a:lnSpc>
                <a:spcPts val="8400"/>
              </a:lnSpc>
            </a:pPr>
            <a:endParaRPr lang="en-US" sz="5600">
              <a:solidFill>
                <a:srgbClr val="000000"/>
              </a:solidFill>
              <a:latin typeface="TAN Mon Che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TextBox 2"/>
          <p:cNvSpPr txBox="1"/>
          <p:nvPr/>
        </p:nvSpPr>
        <p:spPr>
          <a:xfrm>
            <a:off x="1028700" y="1927881"/>
            <a:ext cx="4947969" cy="533400"/>
          </a:xfrm>
          <a:prstGeom prst="rect">
            <a:avLst/>
          </a:prstGeom>
        </p:spPr>
        <p:txBody>
          <a:bodyPr lIns="0" tIns="0" rIns="0" bIns="0" rtlCol="0" anchor="t">
            <a:spAutoFit/>
          </a:bodyPr>
          <a:lstStyle/>
          <a:p>
            <a:pPr>
              <a:lnSpc>
                <a:spcPts val="4199"/>
              </a:lnSpc>
            </a:pPr>
            <a:r>
              <a:rPr lang="en-US" sz="3499">
                <a:solidFill>
                  <a:srgbClr val="000000"/>
                </a:solidFill>
                <a:latin typeface="TT Commons Pro"/>
              </a:rPr>
              <a:t>Gathering Data</a:t>
            </a:r>
          </a:p>
        </p:txBody>
      </p:sp>
      <p:sp>
        <p:nvSpPr>
          <p:cNvPr id="3" name="TextBox 3"/>
          <p:cNvSpPr txBox="1"/>
          <p:nvPr/>
        </p:nvSpPr>
        <p:spPr>
          <a:xfrm>
            <a:off x="9955692" y="1414694"/>
            <a:ext cx="7303608" cy="375245"/>
          </a:xfrm>
          <a:prstGeom prst="rect">
            <a:avLst/>
          </a:prstGeom>
        </p:spPr>
        <p:txBody>
          <a:bodyPr lIns="0" tIns="0" rIns="0" bIns="0" rtlCol="0" anchor="t">
            <a:spAutoFit/>
          </a:bodyPr>
          <a:lstStyle/>
          <a:p>
            <a:pPr marL="0" lvl="0" indent="0" algn="l">
              <a:lnSpc>
                <a:spcPts val="2879"/>
              </a:lnSpc>
              <a:spcBef>
                <a:spcPct val="0"/>
              </a:spcBef>
            </a:pPr>
            <a:r>
              <a:rPr lang="en-US" sz="2400">
                <a:solidFill>
                  <a:srgbClr val="000000"/>
                </a:solidFill>
                <a:latin typeface="TT Commons Pro"/>
              </a:rPr>
              <a:t>There are eight columns in the dataset</a:t>
            </a:r>
          </a:p>
        </p:txBody>
      </p:sp>
      <p:sp>
        <p:nvSpPr>
          <p:cNvPr id="4" name="TextBox 4"/>
          <p:cNvSpPr txBox="1"/>
          <p:nvPr/>
        </p:nvSpPr>
        <p:spPr>
          <a:xfrm>
            <a:off x="9955692" y="4187316"/>
            <a:ext cx="7303608" cy="375245"/>
          </a:xfrm>
          <a:prstGeom prst="rect">
            <a:avLst/>
          </a:prstGeom>
        </p:spPr>
        <p:txBody>
          <a:bodyPr lIns="0" tIns="0" rIns="0" bIns="0" rtlCol="0" anchor="t">
            <a:spAutoFit/>
          </a:bodyPr>
          <a:lstStyle/>
          <a:p>
            <a:pPr marL="0" lvl="0" indent="0" algn="l">
              <a:lnSpc>
                <a:spcPts val="2879"/>
              </a:lnSpc>
              <a:spcBef>
                <a:spcPct val="0"/>
              </a:spcBef>
            </a:pPr>
            <a:r>
              <a:rPr lang="en-US" sz="2400">
                <a:solidFill>
                  <a:srgbClr val="000000"/>
                </a:solidFill>
                <a:latin typeface="TT Commons Pro"/>
              </a:rPr>
              <a:t>The passwords are in the second column.</a:t>
            </a:r>
          </a:p>
        </p:txBody>
      </p:sp>
      <p:sp>
        <p:nvSpPr>
          <p:cNvPr id="5" name="TextBox 5"/>
          <p:cNvSpPr txBox="1"/>
          <p:nvPr/>
        </p:nvSpPr>
        <p:spPr>
          <a:xfrm>
            <a:off x="9955692" y="6774134"/>
            <a:ext cx="7303608" cy="1106686"/>
          </a:xfrm>
          <a:prstGeom prst="rect">
            <a:avLst/>
          </a:prstGeom>
        </p:spPr>
        <p:txBody>
          <a:bodyPr lIns="0" tIns="0" rIns="0" bIns="0" rtlCol="0" anchor="t">
            <a:spAutoFit/>
          </a:bodyPr>
          <a:lstStyle/>
          <a:p>
            <a:pPr marL="0" lvl="0" indent="0" algn="l">
              <a:lnSpc>
                <a:spcPts val="2879"/>
              </a:lnSpc>
              <a:spcBef>
                <a:spcPct val="0"/>
              </a:spcBef>
            </a:pPr>
            <a:r>
              <a:rPr lang="en-US" sz="2400">
                <a:solidFill>
                  <a:srgbClr val="000000"/>
                </a:solidFill>
                <a:latin typeface="TT Commons Pro"/>
              </a:rPr>
              <a:t>The percentage of capital, lowercase, numerals, and special characters in the password is represented in the fourth, fifth, sixth, and seventh columns, respectively.</a:t>
            </a:r>
          </a:p>
        </p:txBody>
      </p:sp>
      <p:sp>
        <p:nvSpPr>
          <p:cNvPr id="6" name="TextBox 6"/>
          <p:cNvSpPr txBox="1"/>
          <p:nvPr/>
        </p:nvSpPr>
        <p:spPr>
          <a:xfrm>
            <a:off x="9955692" y="2801005"/>
            <a:ext cx="7303608" cy="375245"/>
          </a:xfrm>
          <a:prstGeom prst="rect">
            <a:avLst/>
          </a:prstGeom>
        </p:spPr>
        <p:txBody>
          <a:bodyPr lIns="0" tIns="0" rIns="0" bIns="0" rtlCol="0" anchor="t">
            <a:spAutoFit/>
          </a:bodyPr>
          <a:lstStyle/>
          <a:p>
            <a:pPr marL="0" lvl="0" indent="0" algn="l">
              <a:lnSpc>
                <a:spcPts val="2879"/>
              </a:lnSpc>
              <a:spcBef>
                <a:spcPct val="0"/>
              </a:spcBef>
            </a:pPr>
            <a:r>
              <a:rPr lang="en-US" sz="2400">
                <a:solidFill>
                  <a:srgbClr val="000000"/>
                </a:solidFill>
                <a:latin typeface="TT Commons Pro"/>
              </a:rPr>
              <a:t>The first column is called 'Id,' and it is unique.</a:t>
            </a:r>
          </a:p>
        </p:txBody>
      </p:sp>
      <p:sp>
        <p:nvSpPr>
          <p:cNvPr id="7" name="TextBox 7"/>
          <p:cNvSpPr txBox="1"/>
          <p:nvPr/>
        </p:nvSpPr>
        <p:spPr>
          <a:xfrm>
            <a:off x="9955692" y="5573626"/>
            <a:ext cx="7303608" cy="375245"/>
          </a:xfrm>
          <a:prstGeom prst="rect">
            <a:avLst/>
          </a:prstGeom>
        </p:spPr>
        <p:txBody>
          <a:bodyPr lIns="0" tIns="0" rIns="0" bIns="0" rtlCol="0" anchor="t">
            <a:spAutoFit/>
          </a:bodyPr>
          <a:lstStyle/>
          <a:p>
            <a:pPr marL="0" lvl="0" indent="0" algn="l">
              <a:lnSpc>
                <a:spcPts val="2879"/>
              </a:lnSpc>
              <a:spcBef>
                <a:spcPct val="0"/>
              </a:spcBef>
            </a:pPr>
            <a:r>
              <a:rPr lang="en-US" sz="2400">
                <a:solidFill>
                  <a:srgbClr val="000000"/>
                </a:solidFill>
                <a:latin typeface="TT Commons Pro"/>
              </a:rPr>
              <a:t>The password length is listed in the third column.</a:t>
            </a:r>
          </a:p>
        </p:txBody>
      </p:sp>
      <p:sp>
        <p:nvSpPr>
          <p:cNvPr id="8" name="TextBox 8"/>
          <p:cNvSpPr txBox="1"/>
          <p:nvPr/>
        </p:nvSpPr>
        <p:spPr>
          <a:xfrm>
            <a:off x="9955692" y="8523221"/>
            <a:ext cx="7303608" cy="740966"/>
          </a:xfrm>
          <a:prstGeom prst="rect">
            <a:avLst/>
          </a:prstGeom>
        </p:spPr>
        <p:txBody>
          <a:bodyPr lIns="0" tIns="0" rIns="0" bIns="0" rtlCol="0" anchor="t">
            <a:spAutoFit/>
          </a:bodyPr>
          <a:lstStyle/>
          <a:p>
            <a:pPr marL="0" lvl="0" indent="0" algn="l">
              <a:lnSpc>
                <a:spcPts val="2879"/>
              </a:lnSpc>
              <a:spcBef>
                <a:spcPct val="0"/>
              </a:spcBef>
            </a:pPr>
            <a:r>
              <a:rPr lang="en-US" sz="2400">
                <a:solidFill>
                  <a:srgbClr val="000000"/>
                </a:solidFill>
                <a:latin typeface="TT Commons Pro"/>
              </a:rPr>
              <a:t>The password's strength is shown in the last column, ranging from 0-Weak to 1-Medium to 2-Strong.</a:t>
            </a:r>
          </a:p>
        </p:txBody>
      </p:sp>
      <p:sp>
        <p:nvSpPr>
          <p:cNvPr id="9" name="TextBox 9"/>
          <p:cNvSpPr txBox="1"/>
          <p:nvPr/>
        </p:nvSpPr>
        <p:spPr>
          <a:xfrm>
            <a:off x="1028700" y="652555"/>
            <a:ext cx="6386467" cy="843914"/>
          </a:xfrm>
          <a:prstGeom prst="rect">
            <a:avLst/>
          </a:prstGeom>
        </p:spPr>
        <p:txBody>
          <a:bodyPr lIns="0" tIns="0" rIns="0" bIns="0" rtlCol="0" anchor="t">
            <a:spAutoFit/>
          </a:bodyPr>
          <a:lstStyle/>
          <a:p>
            <a:pPr>
              <a:lnSpc>
                <a:spcPts val="6900"/>
              </a:lnSpc>
            </a:pPr>
            <a:r>
              <a:rPr lang="en-US" sz="4600">
                <a:solidFill>
                  <a:srgbClr val="000000"/>
                </a:solidFill>
                <a:latin typeface="TAN Mon Cheri"/>
              </a:rPr>
              <a:t>METHODOLOGY </a:t>
            </a:r>
          </a:p>
        </p:txBody>
      </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11891" y="1028700"/>
            <a:ext cx="1064217" cy="106421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11891" y="2461281"/>
            <a:ext cx="1064217" cy="106421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11891" y="3847592"/>
            <a:ext cx="1064217" cy="106421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11891" y="5233903"/>
            <a:ext cx="1064217" cy="106421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11891" y="6807772"/>
            <a:ext cx="1064217" cy="1064217"/>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11891" y="8358717"/>
            <a:ext cx="1064217" cy="10642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830812"/>
            <a:ext cx="1064217" cy="1064217"/>
          </a:xfrm>
          <a:prstGeom prst="rect">
            <a:avLst/>
          </a:prstGeom>
        </p:spPr>
      </p:pic>
      <p:pic>
        <p:nvPicPr>
          <p:cNvPr id="3" name="Picture 3"/>
          <p:cNvPicPr>
            <a:picLocks noChangeAspect="1"/>
          </p:cNvPicPr>
          <p:nvPr/>
        </p:nvPicPr>
        <p:blipFill>
          <a:blip r:embed="rId4"/>
          <a:srcRect/>
          <a:stretch>
            <a:fillRect/>
          </a:stretch>
        </p:blipFill>
        <p:spPr>
          <a:xfrm>
            <a:off x="351918" y="3501998"/>
            <a:ext cx="8115300" cy="5428920"/>
          </a:xfrm>
          <a:prstGeom prst="rect">
            <a:avLst/>
          </a:prstGeom>
        </p:spPr>
      </p:pic>
      <p:pic>
        <p:nvPicPr>
          <p:cNvPr id="4" name="Picture 4"/>
          <p:cNvPicPr>
            <a:picLocks noChangeAspect="1"/>
          </p:cNvPicPr>
          <p:nvPr/>
        </p:nvPicPr>
        <p:blipFill>
          <a:blip r:embed="rId5"/>
          <a:srcRect/>
          <a:stretch>
            <a:fillRect/>
          </a:stretch>
        </p:blipFill>
        <p:spPr>
          <a:xfrm>
            <a:off x="8655327" y="3558697"/>
            <a:ext cx="9432145" cy="5372222"/>
          </a:xfrm>
          <a:prstGeom prst="rect">
            <a:avLst/>
          </a:prstGeom>
        </p:spPr>
      </p:pic>
      <p:sp>
        <p:nvSpPr>
          <p:cNvPr id="5" name="TextBox 5"/>
          <p:cNvSpPr txBox="1"/>
          <p:nvPr/>
        </p:nvSpPr>
        <p:spPr>
          <a:xfrm>
            <a:off x="1028700" y="652555"/>
            <a:ext cx="6386467" cy="843914"/>
          </a:xfrm>
          <a:prstGeom prst="rect">
            <a:avLst/>
          </a:prstGeom>
        </p:spPr>
        <p:txBody>
          <a:bodyPr lIns="0" tIns="0" rIns="0" bIns="0" rtlCol="0" anchor="t">
            <a:spAutoFit/>
          </a:bodyPr>
          <a:lstStyle/>
          <a:p>
            <a:pPr>
              <a:lnSpc>
                <a:spcPts val="6900"/>
              </a:lnSpc>
            </a:pPr>
            <a:r>
              <a:rPr lang="en-US" sz="4600">
                <a:solidFill>
                  <a:srgbClr val="000000"/>
                </a:solidFill>
                <a:latin typeface="TAN Mon Cheri"/>
              </a:rPr>
              <a:t>METHODOLOGY </a:t>
            </a:r>
          </a:p>
        </p:txBody>
      </p:sp>
      <p:sp>
        <p:nvSpPr>
          <p:cNvPr id="6" name="TextBox 6"/>
          <p:cNvSpPr txBox="1"/>
          <p:nvPr/>
        </p:nvSpPr>
        <p:spPr>
          <a:xfrm>
            <a:off x="2511089" y="1621955"/>
            <a:ext cx="7303608" cy="1472406"/>
          </a:xfrm>
          <a:prstGeom prst="rect">
            <a:avLst/>
          </a:prstGeom>
        </p:spPr>
        <p:txBody>
          <a:bodyPr lIns="0" tIns="0" rIns="0" bIns="0" rtlCol="0" anchor="t">
            <a:spAutoFit/>
          </a:bodyPr>
          <a:lstStyle/>
          <a:p>
            <a:pPr marL="0" lvl="0" indent="0" algn="just">
              <a:lnSpc>
                <a:spcPts val="2879"/>
              </a:lnSpc>
              <a:spcBef>
                <a:spcPct val="0"/>
              </a:spcBef>
            </a:pPr>
            <a:r>
              <a:rPr lang="en-US" sz="2400">
                <a:solidFill>
                  <a:srgbClr val="000000"/>
                </a:solidFill>
                <a:latin typeface="TT Commons Pro"/>
              </a:rPr>
              <a:t>Initially, our dataset from kaggle only has passwords and their strength but then we extracted various details from the password to process and analyse the data as intended.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TextBox 2"/>
          <p:cNvSpPr txBox="1"/>
          <p:nvPr/>
        </p:nvSpPr>
        <p:spPr>
          <a:xfrm>
            <a:off x="1028700" y="1927881"/>
            <a:ext cx="4947969" cy="533400"/>
          </a:xfrm>
          <a:prstGeom prst="rect">
            <a:avLst/>
          </a:prstGeom>
        </p:spPr>
        <p:txBody>
          <a:bodyPr lIns="0" tIns="0" rIns="0" bIns="0" rtlCol="0" anchor="t">
            <a:spAutoFit/>
          </a:bodyPr>
          <a:lstStyle/>
          <a:p>
            <a:pPr>
              <a:lnSpc>
                <a:spcPts val="4199"/>
              </a:lnSpc>
            </a:pPr>
            <a:r>
              <a:rPr lang="en-US" sz="3499">
                <a:solidFill>
                  <a:srgbClr val="000000"/>
                </a:solidFill>
                <a:latin typeface="TT Commons Pro"/>
              </a:rPr>
              <a:t>Pre processing</a:t>
            </a:r>
          </a:p>
        </p:txBody>
      </p:sp>
      <p:sp>
        <p:nvSpPr>
          <p:cNvPr id="3" name="TextBox 3"/>
          <p:cNvSpPr txBox="1"/>
          <p:nvPr/>
        </p:nvSpPr>
        <p:spPr>
          <a:xfrm>
            <a:off x="2473582" y="2777528"/>
            <a:ext cx="12691304" cy="4240213"/>
          </a:xfrm>
          <a:prstGeom prst="rect">
            <a:avLst/>
          </a:prstGeom>
        </p:spPr>
        <p:txBody>
          <a:bodyPr lIns="0" tIns="0" rIns="0" bIns="0" rtlCol="0" anchor="t">
            <a:spAutoFit/>
          </a:bodyPr>
          <a:lstStyle/>
          <a:p>
            <a:pPr marL="0" lvl="0" indent="0" algn="just">
              <a:lnSpc>
                <a:spcPts val="4173"/>
              </a:lnSpc>
              <a:spcBef>
                <a:spcPct val="0"/>
              </a:spcBef>
            </a:pPr>
            <a:r>
              <a:rPr lang="en-US" sz="3478">
                <a:solidFill>
                  <a:srgbClr val="000000"/>
                </a:solidFill>
                <a:latin typeface="TT Commons Pro"/>
              </a:rPr>
              <a:t>There are seven lakh rows do we chose a sample of 2 lakh rows for our study because the number of rows was enormous and we didn't have the capacity to analyze the entire dataset. The Sr No column and the column holding the passwords themselves were deleted from our dataset. Our second difficulty was that our dataset had no missing values. For our algorithms to work, we needed to modify the type of columns to right columns in the dataset</a:t>
            </a:r>
          </a:p>
        </p:txBody>
      </p:sp>
      <p:sp>
        <p:nvSpPr>
          <p:cNvPr id="4" name="TextBox 4"/>
          <p:cNvSpPr txBox="1"/>
          <p:nvPr/>
        </p:nvSpPr>
        <p:spPr>
          <a:xfrm>
            <a:off x="1028700" y="652555"/>
            <a:ext cx="6386467" cy="843914"/>
          </a:xfrm>
          <a:prstGeom prst="rect">
            <a:avLst/>
          </a:prstGeom>
        </p:spPr>
        <p:txBody>
          <a:bodyPr lIns="0" tIns="0" rIns="0" bIns="0" rtlCol="0" anchor="t">
            <a:spAutoFit/>
          </a:bodyPr>
          <a:lstStyle/>
          <a:p>
            <a:pPr>
              <a:lnSpc>
                <a:spcPts val="6900"/>
              </a:lnSpc>
            </a:pPr>
            <a:r>
              <a:rPr lang="en-US" sz="4600">
                <a:solidFill>
                  <a:srgbClr val="000000"/>
                </a:solidFill>
                <a:latin typeface="TAN Mon Cheri"/>
              </a:rPr>
              <a:t>METHODOLOGY </a:t>
            </a: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042541"/>
            <a:ext cx="1064217" cy="10642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1164</Words>
  <Application>Microsoft Office PowerPoint</Application>
  <PresentationFormat>Custom</PresentationFormat>
  <Paragraphs>147</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TT Commons Pro Bold</vt:lpstr>
      <vt:lpstr>Calibri</vt:lpstr>
      <vt:lpstr>TT Commons Pro</vt:lpstr>
      <vt:lpstr>Arimo</vt:lpstr>
      <vt:lpstr>TAN Mon Cheri</vt:lpstr>
      <vt:lpstr>Arial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 Project Password Strength Classification</dc:title>
  <cp:lastModifiedBy>ABHAY CHAUDHARY</cp:lastModifiedBy>
  <cp:revision>7</cp:revision>
  <dcterms:created xsi:type="dcterms:W3CDTF">2006-08-16T00:00:00Z</dcterms:created>
  <dcterms:modified xsi:type="dcterms:W3CDTF">2021-12-19T05:22:06Z</dcterms:modified>
  <dc:identifier>DAEynM-P7aA</dc:identifier>
</cp:coreProperties>
</file>